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86" r:id="rId18"/>
    <p:sldId id="272" r:id="rId19"/>
    <p:sldId id="273" r:id="rId20"/>
    <p:sldId id="274" r:id="rId21"/>
    <p:sldId id="275" r:id="rId22"/>
    <p:sldId id="276" r:id="rId23"/>
    <p:sldId id="282" r:id="rId24"/>
    <p:sldId id="283" r:id="rId25"/>
    <p:sldId id="284" r:id="rId26"/>
    <p:sldId id="287" r:id="rId27"/>
    <p:sldId id="277" r:id="rId28"/>
    <p:sldId id="278" r:id="rId29"/>
    <p:sldId id="279" r:id="rId30"/>
    <p:sldId id="280" r:id="rId31"/>
    <p:sldId id="281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BA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82" autoAdjust="0"/>
  </p:normalViewPr>
  <p:slideViewPr>
    <p:cSldViewPr>
      <p:cViewPr varScale="1">
        <p:scale>
          <a:sx n="81" d="100"/>
          <a:sy n="81" d="100"/>
        </p:scale>
        <p:origin x="-115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1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9E8A0-0FB8-44DF-AA45-0C1D710775CB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EB9B-DA7A-4630-B3DA-2B077F55A6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9E8A0-0FB8-44DF-AA45-0C1D710775CB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EB9B-DA7A-4630-B3DA-2B077F55A6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9E8A0-0FB8-44DF-AA45-0C1D710775CB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EB9B-DA7A-4630-B3DA-2B077F55A6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9E8A0-0FB8-44DF-AA45-0C1D710775CB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EB9B-DA7A-4630-B3DA-2B077F55A6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9E8A0-0FB8-44DF-AA45-0C1D710775CB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EB9B-DA7A-4630-B3DA-2B077F55A6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9E8A0-0FB8-44DF-AA45-0C1D710775CB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EB9B-DA7A-4630-B3DA-2B077F55A68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9E8A0-0FB8-44DF-AA45-0C1D710775CB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EB9B-DA7A-4630-B3DA-2B077F55A6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9E8A0-0FB8-44DF-AA45-0C1D710775CB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EB9B-DA7A-4630-B3DA-2B077F55A6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9E8A0-0FB8-44DF-AA45-0C1D710775CB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EB9B-DA7A-4630-B3DA-2B077F55A6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9E8A0-0FB8-44DF-AA45-0C1D710775CB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34EB9B-DA7A-4630-B3DA-2B077F55A6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9E8A0-0FB8-44DF-AA45-0C1D710775CB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EB9B-DA7A-4630-B3DA-2B077F55A6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549E8A0-0FB8-44DF-AA45-0C1D710775CB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9534EB9B-DA7A-4630-B3DA-2B077F55A68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6632"/>
            <a:ext cx="6984776" cy="1584176"/>
          </a:xfrm>
        </p:spPr>
        <p:txBody>
          <a:bodyPr/>
          <a:lstStyle/>
          <a:p>
            <a:r>
              <a:rPr lang="ru-RU" dirty="0"/>
              <a:t>Зарубежный опыт исполнения Конвенции ООН о правах людей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 </a:t>
            </a:r>
            <a:r>
              <a:rPr lang="ru-RU" dirty="0"/>
              <a:t>инвалидностью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5805264"/>
            <a:ext cx="5794236" cy="792088"/>
          </a:xfrm>
        </p:spPr>
        <p:txBody>
          <a:bodyPr>
            <a:normAutofit/>
          </a:bodyPr>
          <a:lstStyle/>
          <a:p>
            <a:r>
              <a:rPr lang="ru-RU" dirty="0" smtClean="0"/>
              <a:t>ОО «Белорусская ассоциация помощи детям-инвалидам и молодым инвалидам»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050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494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СОПРОВОЖДАЕМОЕ Проживание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3309000"/>
              </p:ext>
            </p:extLst>
          </p:nvPr>
        </p:nvGraphicFramePr>
        <p:xfrm>
          <a:off x="880393" y="1422068"/>
          <a:ext cx="7521576" cy="3633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5152"/>
                <a:gridCol w="3816424"/>
              </a:tblGrid>
              <a:tr h="784584">
                <a:tc>
                  <a:txBody>
                    <a:bodyPr/>
                    <a:lstStyle/>
                    <a:p>
                      <a:r>
                        <a:rPr lang="ru-RU" dirty="0" smtClean="0"/>
                        <a:t>Болгария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«Защищенные</a:t>
                      </a:r>
                      <a:r>
                        <a:rPr lang="ru-RU" baseline="0" dirty="0" smtClean="0"/>
                        <a:t> дома» (</a:t>
                      </a:r>
                      <a:r>
                        <a:rPr lang="en-US" baseline="0" dirty="0" smtClean="0"/>
                        <a:t>protected homes</a:t>
                      </a:r>
                      <a:r>
                        <a:rPr lang="ru-RU" baseline="0" dirty="0" smtClean="0"/>
                        <a:t>)</a:t>
                      </a:r>
                      <a:endParaRPr lang="ru-RU" dirty="0"/>
                    </a:p>
                  </a:txBody>
                  <a:tcPr/>
                </a:tc>
              </a:tr>
              <a:tr h="784584">
                <a:tc>
                  <a:txBody>
                    <a:bodyPr/>
                    <a:lstStyle/>
                    <a:p>
                      <a:r>
                        <a:rPr lang="ru-RU" dirty="0" smtClean="0"/>
                        <a:t>Швеция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«Обслуживаемые</a:t>
                      </a:r>
                      <a:r>
                        <a:rPr lang="ru-RU" baseline="0" dirty="0" smtClean="0"/>
                        <a:t> квартиры» (</a:t>
                      </a:r>
                      <a:r>
                        <a:rPr lang="en-US" baseline="0" dirty="0" smtClean="0"/>
                        <a:t>serviced apartments</a:t>
                      </a:r>
                      <a:r>
                        <a:rPr lang="ru-RU" baseline="0" dirty="0" smtClean="0"/>
                        <a:t>)</a:t>
                      </a:r>
                      <a:endParaRPr lang="ru-RU" dirty="0"/>
                    </a:p>
                  </a:txBody>
                  <a:tcPr/>
                </a:tc>
              </a:tr>
              <a:tr h="784584">
                <a:tc>
                  <a:txBody>
                    <a:bodyPr/>
                    <a:lstStyle/>
                    <a:p>
                      <a:r>
                        <a:rPr lang="ru-RU" dirty="0" smtClean="0"/>
                        <a:t>Латвия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«Групповые квартиры» (</a:t>
                      </a:r>
                      <a:r>
                        <a:rPr lang="en-US" dirty="0" smtClean="0"/>
                        <a:t>group apartments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/>
                </a:tc>
              </a:tr>
              <a:tr h="454560">
                <a:tc>
                  <a:txBody>
                    <a:bodyPr/>
                    <a:lstStyle/>
                    <a:p>
                      <a:r>
                        <a:rPr lang="ru-RU" dirty="0" smtClean="0"/>
                        <a:t>Греция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«защищенные квартиры» (</a:t>
                      </a:r>
                      <a:r>
                        <a:rPr lang="en-US" dirty="0" smtClean="0"/>
                        <a:t>protected apartments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/>
                </a:tc>
              </a:tr>
              <a:tr h="454560">
                <a:tc>
                  <a:txBody>
                    <a:bodyPr/>
                    <a:lstStyle/>
                    <a:p>
                      <a:r>
                        <a:rPr lang="ru-RU" dirty="0" smtClean="0"/>
                        <a:t>Венгрия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«жилые дома» (</a:t>
                      </a:r>
                      <a:r>
                        <a:rPr lang="en-US" dirty="0" smtClean="0"/>
                        <a:t>residential</a:t>
                      </a:r>
                    </a:p>
                    <a:p>
                      <a:r>
                        <a:rPr lang="en-US" dirty="0" smtClean="0"/>
                        <a:t>homes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43608" y="1052736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ОПЫТ ШВЕЦИИ РАСПРОСТРАНИЛСЯ ПО МНОГИМ СТРАНАМ ЕС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023320" y="5173587"/>
            <a:ext cx="61206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Речь идет не о создании новых „лучших“ , но все еще изолированных, учреждений, а о проживании людей с ограничениями в обществе  с использованием выраженной поддержки (</a:t>
            </a:r>
            <a:r>
              <a:rPr lang="ru-RU" dirty="0" err="1" smtClean="0"/>
              <a:t>ассистирования</a:t>
            </a:r>
            <a:r>
              <a:rPr lang="ru-RU" dirty="0" smtClean="0"/>
              <a:t>), </a:t>
            </a:r>
            <a:r>
              <a:rPr lang="ru-RU" b="1" dirty="0" err="1" smtClean="0"/>
              <a:t>т.е</a:t>
            </a:r>
            <a:r>
              <a:rPr lang="ru-RU" b="1" dirty="0" smtClean="0"/>
              <a:t> там, где живут и остальные граждане.</a:t>
            </a:r>
            <a:endParaRPr lang="ru-RU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6502"/>
            <a:ext cx="2051720" cy="189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86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955" y="-197967"/>
            <a:ext cx="9407955" cy="7055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639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26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00" y="-99337"/>
            <a:ext cx="9276448" cy="695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059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Статья 27. Труд и занятость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9"/>
            <a:ext cx="7520940" cy="1824316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1623054" y="1454075"/>
            <a:ext cx="2448272" cy="1008112"/>
          </a:xfrm>
          <a:prstGeom prst="flowChartAlternateProcess">
            <a:avLst/>
          </a:prstGeom>
          <a:solidFill>
            <a:srgbClr val="12BA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Квотирование рабочих мест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5436096" y="1454075"/>
            <a:ext cx="2592288" cy="1008112"/>
          </a:xfrm>
          <a:prstGeom prst="flowChartAlternateProcess">
            <a:avLst/>
          </a:prstGeom>
          <a:solidFill>
            <a:srgbClr val="12BA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Специализированные мастерские</a:t>
            </a:r>
            <a:endParaRPr lang="ru-RU" dirty="0"/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1619672" y="3284984"/>
            <a:ext cx="2448272" cy="1008112"/>
          </a:xfrm>
          <a:prstGeom prst="flowChartAlternateProcess">
            <a:avLst/>
          </a:prstGeom>
          <a:solidFill>
            <a:srgbClr val="12BA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Ассистент по трудоустройству</a:t>
            </a:r>
          </a:p>
          <a:p>
            <a:pPr algn="ctr"/>
            <a:endParaRPr lang="ru-RU" dirty="0"/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5543562" y="3319264"/>
            <a:ext cx="2448272" cy="1008112"/>
          </a:xfrm>
          <a:prstGeom prst="flowChartAlternateProcess">
            <a:avLst/>
          </a:prstGeom>
          <a:solidFill>
            <a:srgbClr val="12BA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Социальные предприятия</a:t>
            </a:r>
            <a:endParaRPr lang="ru-RU" dirty="0"/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3347864" y="5805264"/>
            <a:ext cx="5794236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ОО «Белорусская ассоциация помощи детям-инвалидам и молодым инвалидам»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093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520940" cy="548640"/>
          </a:xfrm>
        </p:spPr>
        <p:txBody>
          <a:bodyPr/>
          <a:lstStyle/>
          <a:p>
            <a:r>
              <a:rPr lang="ru-RU" dirty="0" smtClean="0"/>
              <a:t>Квотирование Рабочих мест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576462"/>
              </p:ext>
            </p:extLst>
          </p:nvPr>
        </p:nvGraphicFramePr>
        <p:xfrm>
          <a:off x="18294" y="620688"/>
          <a:ext cx="9162218" cy="4482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5113"/>
                <a:gridCol w="2148020"/>
                <a:gridCol w="5829085"/>
              </a:tblGrid>
              <a:tr h="637169">
                <a:tc>
                  <a:txBody>
                    <a:bodyPr/>
                    <a:lstStyle/>
                    <a:p>
                      <a:r>
                        <a:rPr lang="ru-RU" dirty="0" smtClean="0"/>
                        <a:t>Страна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Размер квоты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Ответственность за невыполнение квоты</a:t>
                      </a:r>
                      <a:endParaRPr lang="ru-RU" dirty="0"/>
                    </a:p>
                  </a:txBody>
                  <a:tcPr/>
                </a:tc>
              </a:tr>
              <a:tr h="1742007">
                <a:tc>
                  <a:txBody>
                    <a:bodyPr/>
                    <a:lstStyle/>
                    <a:p>
                      <a:r>
                        <a:rPr lang="ru-RU" dirty="0" smtClean="0"/>
                        <a:t>Словения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 2 до 6%</a:t>
                      </a:r>
                      <a:r>
                        <a:rPr lang="ru-RU" baseline="0" dirty="0" smtClean="0"/>
                        <a:t> в зависимости от вида деятельности компании с числом сотрудников свыше 20 человек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Наниматель обязан выплатить штраф в размере 70% от минимальной заработной платы в</a:t>
                      </a:r>
                      <a:r>
                        <a:rPr lang="ru-RU" baseline="0" dirty="0" smtClean="0"/>
                        <a:t> специальный Фонд, который предоставляет финансовую поддержку, премии и бонусы для нанимателей, нанимающих людей с инвалидностью свыше установленной квоты</a:t>
                      </a:r>
                      <a:endParaRPr lang="ru-RU" dirty="0"/>
                    </a:p>
                  </a:txBody>
                  <a:tcPr/>
                </a:tc>
              </a:tr>
              <a:tr h="369154">
                <a:tc>
                  <a:txBody>
                    <a:bodyPr/>
                    <a:lstStyle/>
                    <a:p>
                      <a:r>
                        <a:rPr lang="ru-RU" dirty="0" smtClean="0"/>
                        <a:t>Венгрия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5% (при числе сотрудников свыше 25)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Наниматель</a:t>
                      </a:r>
                      <a:r>
                        <a:rPr lang="ru-RU" baseline="0" dirty="0" smtClean="0"/>
                        <a:t> обязан выплатить «реабилитационный  вклад» (</a:t>
                      </a:r>
                      <a:r>
                        <a:rPr lang="en-US" baseline="0" dirty="0" smtClean="0"/>
                        <a:t>rehabilitation contribution)</a:t>
                      </a:r>
                      <a:endParaRPr lang="ru-RU" dirty="0"/>
                    </a:p>
                  </a:txBody>
                  <a:tcPr/>
                </a:tc>
              </a:tr>
              <a:tr h="369154">
                <a:tc>
                  <a:txBody>
                    <a:bodyPr/>
                    <a:lstStyle/>
                    <a:p>
                      <a:r>
                        <a:rPr lang="ru-RU" dirty="0" smtClean="0"/>
                        <a:t>Хорватия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Наниматель ежемесячно</a:t>
                      </a:r>
                      <a:r>
                        <a:rPr lang="en-US" dirty="0" smtClean="0"/>
                        <a:t> </a:t>
                      </a:r>
                      <a:r>
                        <a:rPr lang="ru-RU" dirty="0" smtClean="0"/>
                        <a:t>выплачивает штраф в размере 30% от минимальной заработной платы за каждого человека с инвалидностью, которого он обязан был нанять, чтобы удовлетворить требования квоты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91680" y="5373216"/>
            <a:ext cx="7452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Croatia, Regulation on determining quota for employment of persons with disabilities (OG, 44/14 and 2/15).</a:t>
            </a:r>
          </a:p>
          <a:p>
            <a:r>
              <a:rPr lang="en-US" dirty="0"/>
              <a:t> </a:t>
            </a:r>
            <a:endParaRPr lang="ru-RU" dirty="0" smtClean="0"/>
          </a:p>
          <a:p>
            <a:r>
              <a:rPr lang="en-US" dirty="0" smtClean="0"/>
              <a:t>Slovenia</a:t>
            </a:r>
            <a:r>
              <a:rPr lang="en-US" dirty="0"/>
              <a:t>, Vocational rehabilitation and employment of disabled persons Act (</a:t>
            </a:r>
            <a:r>
              <a:rPr lang="en-US" dirty="0" err="1"/>
              <a:t>Zakon</a:t>
            </a:r>
            <a:r>
              <a:rPr lang="en-US" dirty="0"/>
              <a:t> o </a:t>
            </a:r>
            <a:r>
              <a:rPr lang="en-US" dirty="0" err="1"/>
              <a:t>zaposlitveni</a:t>
            </a:r>
            <a:r>
              <a:rPr lang="en-US" dirty="0"/>
              <a:t> </a:t>
            </a:r>
            <a:r>
              <a:rPr lang="en-US" dirty="0" err="1"/>
              <a:t>rehabilitaciji</a:t>
            </a:r>
            <a:r>
              <a:rPr lang="en-US" dirty="0"/>
              <a:t> in </a:t>
            </a:r>
            <a:r>
              <a:rPr lang="en-US" dirty="0" err="1"/>
              <a:t>zaposlovanju</a:t>
            </a:r>
            <a:r>
              <a:rPr lang="en-US" dirty="0"/>
              <a:t> </a:t>
            </a:r>
            <a:r>
              <a:rPr lang="en-US" dirty="0" err="1"/>
              <a:t>invalidov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0923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КВОТИРОВАНИЕ РАБОЧИХ МЕСТ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Германия</a:t>
            </a:r>
          </a:p>
          <a:p>
            <a:endParaRPr lang="ru-RU" b="0" dirty="0" smtClean="0"/>
          </a:p>
          <a:p>
            <a:pPr algn="just"/>
            <a:r>
              <a:rPr lang="ru-RU" sz="2200" b="0" dirty="0" smtClean="0"/>
              <a:t>Если предприятие не </a:t>
            </a:r>
            <a:r>
              <a:rPr lang="ru-RU" sz="2200" b="0" dirty="0"/>
              <a:t>выполняет </a:t>
            </a:r>
            <a:r>
              <a:rPr lang="ru-RU" sz="2200" b="0" dirty="0" smtClean="0"/>
              <a:t>требование нанимать людей с тяжелыми формами нарушений  </a:t>
            </a:r>
            <a:r>
              <a:rPr lang="ru-RU" sz="2200" b="0" dirty="0"/>
              <a:t>(в соотношении по занятости персонала 1:16), оно </a:t>
            </a:r>
            <a:r>
              <a:rPr lang="ru-RU" sz="2200" b="0" dirty="0" smtClean="0"/>
              <a:t>должно отчислять </a:t>
            </a:r>
            <a:r>
              <a:rPr lang="ru-RU" sz="2200" b="0" dirty="0"/>
              <a:t>определенную сумму за каждое рабочее место, не занятое человеком с </a:t>
            </a:r>
            <a:r>
              <a:rPr lang="ru-RU" sz="2200" b="0" dirty="0" smtClean="0"/>
              <a:t>ограниченными </a:t>
            </a:r>
            <a:r>
              <a:rPr lang="ru-RU" sz="2200" b="0" dirty="0"/>
              <a:t>возможностями. </a:t>
            </a:r>
            <a:endParaRPr lang="ru-RU" sz="2200" b="0" dirty="0" smtClean="0"/>
          </a:p>
          <a:p>
            <a:pPr algn="just"/>
            <a:endParaRPr lang="ru-RU" sz="2200" b="0" dirty="0"/>
          </a:p>
          <a:p>
            <a:pPr algn="just"/>
            <a:r>
              <a:rPr lang="ru-RU" sz="2200" b="0" dirty="0"/>
              <a:t>За счет этих средств пополняется специальный </a:t>
            </a:r>
            <a:r>
              <a:rPr lang="ru-RU" sz="2200" b="0" dirty="0" smtClean="0"/>
              <a:t>фонд, предназначенный </a:t>
            </a:r>
            <a:r>
              <a:rPr lang="ru-RU" sz="2200" b="0" dirty="0"/>
              <a:t>для строительства мастерских и </a:t>
            </a:r>
            <a:r>
              <a:rPr lang="ru-RU" sz="2200" b="0" dirty="0" smtClean="0"/>
              <a:t>устройства на </a:t>
            </a:r>
            <a:r>
              <a:rPr lang="ru-RU" sz="2200" b="0" dirty="0"/>
              <a:t>предприятиях специализированных </a:t>
            </a:r>
            <a:r>
              <a:rPr lang="ru-RU" sz="2200" b="0" dirty="0" smtClean="0"/>
              <a:t>адаптированных рабочих </a:t>
            </a:r>
            <a:r>
              <a:rPr lang="ru-RU" sz="2200" b="0" dirty="0"/>
              <a:t>мест для людей с ограниченными возможностями.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91880" y="5517232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«</a:t>
            </a:r>
            <a:r>
              <a:rPr lang="ru-RU" smtClean="0"/>
              <a:t>Закон </a:t>
            </a:r>
            <a:r>
              <a:rPr lang="ru-RU" dirty="0"/>
              <a:t>о людях с тяжелыми формами ограничений» </a:t>
            </a:r>
          </a:p>
        </p:txBody>
      </p:sp>
    </p:spTree>
    <p:extLst>
      <p:ext uri="{BB962C8B-B14F-4D97-AF65-F5344CB8AC3E}">
        <p14:creationId xmlns:p14="http://schemas.microsoft.com/office/powerpoint/2010/main" val="207677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Сопровождаемое трудоустройство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dirty="0"/>
              <a:t>Сопровождаемое трудоустройство </a:t>
            </a:r>
            <a:r>
              <a:rPr lang="ru-RU" b="0" dirty="0" smtClean="0"/>
              <a:t>в </a:t>
            </a:r>
            <a:r>
              <a:rPr lang="ru-RU" b="0" dirty="0"/>
              <a:t>период поиска работы (сопровождение на собеседование) и на начальном этапе освоения трудовых обязанностей на рабочем месте является необходимой </a:t>
            </a:r>
            <a:r>
              <a:rPr lang="ru-RU" b="0" dirty="0" smtClean="0"/>
              <a:t>для людей </a:t>
            </a:r>
            <a:r>
              <a:rPr lang="ru-RU" b="0" dirty="0"/>
              <a:t>с умственными и/или множественными нарушениями, испытывающие трудности в:</a:t>
            </a:r>
          </a:p>
          <a:p>
            <a:r>
              <a:rPr lang="ru-RU" dirty="0"/>
              <a:t>1)	ориентировании в городе;</a:t>
            </a:r>
          </a:p>
          <a:p>
            <a:r>
              <a:rPr lang="ru-RU" dirty="0"/>
              <a:t>2)	общении с будущим нанимателем и коллегами;</a:t>
            </a:r>
          </a:p>
          <a:p>
            <a:r>
              <a:rPr lang="ru-RU" dirty="0"/>
              <a:t>3)	мотивации к труду;</a:t>
            </a:r>
          </a:p>
          <a:p>
            <a:r>
              <a:rPr lang="ru-RU" dirty="0"/>
              <a:t>4)	планировании своего трудового распорядка;</a:t>
            </a:r>
          </a:p>
          <a:p>
            <a:r>
              <a:rPr lang="ru-RU" dirty="0"/>
              <a:t>5)	запоминании новой информации.</a:t>
            </a:r>
          </a:p>
          <a:p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347864" y="5805264"/>
            <a:ext cx="5794236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ОО «Белорусская ассоциация помощи детям-инвалидам и молодым инвалидам»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988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152"/>
            <a:ext cx="9174039" cy="688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589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СМЕНА ПАРАДИГМЫ: </a:t>
            </a:r>
            <a:r>
              <a:rPr lang="ru-RU" dirty="0"/>
              <a:t>ОТ МЕДИЦИНСКОГО ПОДХОДА К СОЦИАЛЬНОМУ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endParaRPr lang="ru-RU" dirty="0" smtClean="0"/>
          </a:p>
          <a:p>
            <a:pPr algn="just"/>
            <a:r>
              <a:rPr lang="ru-RU" sz="2800" dirty="0" smtClean="0"/>
              <a:t>	НЕРАВЕНСТВО </a:t>
            </a:r>
            <a:r>
              <a:rPr lang="ru-RU" sz="2800" dirty="0"/>
              <a:t>обусловлено </a:t>
            </a:r>
            <a:r>
              <a:rPr lang="ru-RU" sz="2800" u="sng" dirty="0"/>
              <a:t>не </a:t>
            </a:r>
            <a:r>
              <a:rPr lang="ru-RU" sz="2800" u="sng" dirty="0" smtClean="0"/>
              <a:t>функциональными нарушениями</a:t>
            </a:r>
            <a:r>
              <a:rPr lang="ru-RU" sz="2800" dirty="0"/>
              <a:t>, а </a:t>
            </a:r>
            <a:r>
              <a:rPr lang="ru-RU" sz="2800" dirty="0" smtClean="0"/>
              <a:t>неспособностью общества  устранить </a:t>
            </a:r>
            <a:r>
              <a:rPr lang="ru-RU" sz="2800" dirty="0"/>
              <a:t>барьеры, препятствующие </a:t>
            </a:r>
            <a:r>
              <a:rPr lang="ru-RU" sz="2800" dirty="0" smtClean="0"/>
              <a:t>жизнедеятельности </a:t>
            </a:r>
            <a:r>
              <a:rPr lang="ru-RU" sz="2800" dirty="0"/>
              <a:t>инвалидов. </a:t>
            </a:r>
            <a:endParaRPr lang="ru-RU" sz="2800" dirty="0" smtClean="0"/>
          </a:p>
          <a:p>
            <a:pPr algn="just"/>
            <a:endParaRPr lang="ru-RU" sz="2800" dirty="0"/>
          </a:p>
          <a:p>
            <a:pPr algn="just"/>
            <a:r>
              <a:rPr lang="ru-RU" sz="2800" dirty="0" smtClean="0"/>
              <a:t>	В центре </a:t>
            </a:r>
            <a:r>
              <a:rPr lang="ru-RU" sz="2800" dirty="0"/>
              <a:t>этой модели находится человек, а </a:t>
            </a:r>
            <a:r>
              <a:rPr lang="ru-RU" sz="2800" dirty="0" smtClean="0"/>
              <a:t>не присущие </a:t>
            </a:r>
            <a:r>
              <a:rPr lang="ru-RU" sz="2800" dirty="0"/>
              <a:t>ему или ей </a:t>
            </a:r>
            <a:r>
              <a:rPr lang="ru-RU" sz="2800" dirty="0" smtClean="0"/>
              <a:t>нарушения.</a:t>
            </a:r>
          </a:p>
          <a:p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347864" y="5805264"/>
            <a:ext cx="5794236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ОО «Белорусская ассоциация помощи детям-инвалидам и молодым инвалидам»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375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Зарубежный опыт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124744"/>
            <a:ext cx="7520940" cy="3579849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РУМЫНИЯ</a:t>
            </a:r>
          </a:p>
          <a:p>
            <a:pPr algn="just"/>
            <a:r>
              <a:rPr lang="ru-RU" b="0" dirty="0" smtClean="0"/>
              <a:t>В январе 2011 г. Министерство </a:t>
            </a:r>
            <a:r>
              <a:rPr lang="ru-RU" b="0" dirty="0"/>
              <a:t>труда, семьи и социальной защиты </a:t>
            </a:r>
            <a:r>
              <a:rPr lang="ru-RU" b="0" dirty="0" smtClean="0"/>
              <a:t>Румынии издало </a:t>
            </a:r>
            <a:r>
              <a:rPr lang="ru-RU" b="0" dirty="0"/>
              <a:t>Приказ № </a:t>
            </a:r>
            <a:r>
              <a:rPr lang="ru-RU" b="0" dirty="0" smtClean="0"/>
              <a:t>1/2011, которым ввела в классификатор новую профессию «Ассистент по трудоустройству», роль которого заключается </a:t>
            </a:r>
            <a:r>
              <a:rPr lang="ru-RU" b="0" dirty="0"/>
              <a:t>в оказании помощи, анализе и разработке мер для лиц с инвалидностью, </a:t>
            </a:r>
            <a:r>
              <a:rPr lang="ru-RU" b="0" dirty="0" smtClean="0"/>
              <a:t>ищущих работу</a:t>
            </a:r>
            <a:r>
              <a:rPr lang="ru-RU" b="0" dirty="0"/>
              <a:t>, и </a:t>
            </a:r>
            <a:r>
              <a:rPr lang="ru-RU" b="0" dirty="0" smtClean="0"/>
              <a:t>оказании им поддержки на </a:t>
            </a:r>
            <a:r>
              <a:rPr lang="ru-RU" b="0" dirty="0"/>
              <a:t>рабочем </a:t>
            </a:r>
            <a:r>
              <a:rPr lang="ru-RU" b="0" dirty="0" smtClean="0"/>
              <a:t>месте.</a:t>
            </a:r>
          </a:p>
          <a:p>
            <a:pPr algn="just"/>
            <a:r>
              <a:rPr lang="ru-RU" sz="2000" dirty="0" smtClean="0"/>
              <a:t>ПОЛЬША</a:t>
            </a:r>
          </a:p>
          <a:p>
            <a:pPr algn="just"/>
            <a:r>
              <a:rPr lang="ru-RU" b="0" dirty="0" smtClean="0"/>
              <a:t>Государственный фонд реабилитации инвалидов возмещает нанимателю, </a:t>
            </a:r>
            <a:r>
              <a:rPr lang="ru-RU" b="0" dirty="0"/>
              <a:t>нанимающему работника-инвалида, </a:t>
            </a:r>
            <a:r>
              <a:rPr lang="ru-RU" b="0" dirty="0" smtClean="0"/>
              <a:t>ежемесячные </a:t>
            </a:r>
            <a:r>
              <a:rPr lang="ru-RU" b="0" dirty="0"/>
              <a:t>расходы на трудоустройство персонала, помогающего </a:t>
            </a:r>
            <a:r>
              <a:rPr lang="ru-RU" b="0" dirty="0" smtClean="0"/>
              <a:t>работнику-инвалиду </a:t>
            </a:r>
            <a:r>
              <a:rPr lang="ru-RU" b="0" dirty="0"/>
              <a:t>общаться с другими сотрудниками и выполнять действия, </a:t>
            </a:r>
            <a:r>
              <a:rPr lang="ru-RU" b="0" dirty="0" smtClean="0"/>
              <a:t>которые </a:t>
            </a:r>
            <a:r>
              <a:rPr lang="ru-RU" b="0" dirty="0"/>
              <a:t>сам такой работник выполнить не в состоянии или которые ему </a:t>
            </a:r>
            <a:r>
              <a:rPr lang="ru-RU" b="0" dirty="0" smtClean="0"/>
              <a:t>выполнять </a:t>
            </a:r>
            <a:r>
              <a:rPr lang="ru-RU" b="0" dirty="0"/>
              <a:t>трудно. 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347864" y="5805264"/>
            <a:ext cx="5794236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ОО «Белорусская ассоциация помощи детям-инвалидам и молодым инвалидам»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397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Почему это не работает в </a:t>
            </a:r>
            <a:r>
              <a:rPr lang="ru-RU" dirty="0" err="1" smtClean="0"/>
              <a:t>беларуси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1492" y="1100628"/>
            <a:ext cx="7582408" cy="3624515"/>
          </a:xfrm>
        </p:spPr>
        <p:txBody>
          <a:bodyPr>
            <a:normAutofit/>
          </a:bodyPr>
          <a:lstStyle/>
          <a:p>
            <a:r>
              <a:rPr lang="ru-RU" sz="2000" b="0" dirty="0" smtClean="0"/>
              <a:t>Сопровождаемое трудоустройство может оказываться в рамках услуги сопровождаемого проживания.</a:t>
            </a:r>
          </a:p>
          <a:p>
            <a:endParaRPr lang="ru-RU" sz="2000" b="0" dirty="0" smtClean="0"/>
          </a:p>
          <a:p>
            <a:r>
              <a:rPr lang="ru-RU" sz="2000" b="0" dirty="0" smtClean="0"/>
              <a:t>Следовательно,</a:t>
            </a:r>
          </a:p>
          <a:p>
            <a:endParaRPr lang="ru-RU" sz="2000" b="0" dirty="0" smtClean="0"/>
          </a:p>
          <a:p>
            <a:r>
              <a:rPr lang="ru-RU" sz="2000" b="0" dirty="0" smtClean="0"/>
              <a:t>услуги </a:t>
            </a:r>
            <a:r>
              <a:rPr lang="ru-RU" sz="2000" b="0" dirty="0"/>
              <a:t>ассистента или помощника по сопровождению могут быть предоставлены </a:t>
            </a:r>
            <a:r>
              <a:rPr lang="ru-RU" sz="2000" dirty="0"/>
              <a:t>одиноким и одиноко проживающим инвалидам I и II группы с умственными нарушениями</a:t>
            </a:r>
            <a:r>
              <a:rPr lang="ru-RU" sz="2000" b="0" dirty="0"/>
              <a:t> или </a:t>
            </a:r>
            <a:r>
              <a:rPr lang="ru-RU" sz="2000" dirty="0"/>
              <a:t>инвалидам I группы с нарушением опорно-двигательного </a:t>
            </a:r>
            <a:r>
              <a:rPr lang="ru-RU" sz="2000" b="0" dirty="0"/>
              <a:t>аппарата и </a:t>
            </a:r>
            <a:r>
              <a:rPr lang="ru-RU" sz="2000" dirty="0"/>
              <a:t>(или) по </a:t>
            </a:r>
            <a:r>
              <a:rPr lang="ru-RU" sz="2000" dirty="0" smtClean="0"/>
              <a:t>зрению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96" y="1104053"/>
            <a:ext cx="587896" cy="5878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96" y="3476526"/>
            <a:ext cx="587896" cy="5878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19872" y="5373216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Постановление Совета Министров Республики Беларусь от 27.12.2012 N 1218 (ред. от 09.02.2017) "О некоторых вопросах оказания социальных услуг", п. 27 Перечня</a:t>
            </a:r>
          </a:p>
        </p:txBody>
      </p:sp>
    </p:spTree>
    <p:extLst>
      <p:ext uri="{BB962C8B-B14F-4D97-AF65-F5344CB8AC3E}">
        <p14:creationId xmlns:p14="http://schemas.microsoft.com/office/powerpoint/2010/main" val="289663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Сопровождаемое трудоустройство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b="0" dirty="0" smtClean="0"/>
              <a:t>Перечень бенефициаров услуги должен быть расширен и не </a:t>
            </a:r>
            <a:r>
              <a:rPr lang="ru-RU" sz="2400" b="0" dirty="0"/>
              <a:t>должен ограничиваться одинокими и одиноко проживающими инвалидами I и II </a:t>
            </a:r>
            <a:r>
              <a:rPr lang="ru-RU" sz="2400" b="0" dirty="0" smtClean="0"/>
              <a:t>группы</a:t>
            </a:r>
          </a:p>
          <a:p>
            <a:pPr algn="just"/>
            <a:endParaRPr lang="ru-RU" sz="2400" b="0" dirty="0"/>
          </a:p>
          <a:p>
            <a:pPr algn="just"/>
            <a:r>
              <a:rPr lang="ru-RU" sz="2400" b="0" dirty="0" smtClean="0"/>
              <a:t>Должны быть </a:t>
            </a:r>
            <a:r>
              <a:rPr lang="ru-RU" sz="2400" b="0" dirty="0"/>
              <a:t>установлены отличные от услуг сопровождаемого </a:t>
            </a:r>
            <a:r>
              <a:rPr lang="ru-RU" sz="2400" b="0" dirty="0" smtClean="0"/>
              <a:t>проживания объемы </a:t>
            </a:r>
            <a:r>
              <a:rPr lang="ru-RU" sz="2400" b="0" dirty="0"/>
              <a:t>(количество часов) предоставления помощи при трудоустройстве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" y="1402347"/>
            <a:ext cx="612924" cy="6129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" y="3140968"/>
            <a:ext cx="612924" cy="612924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3347864" y="5805264"/>
            <a:ext cx="5794236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ОО «Белорусская ассоциация помощи детям-инвалидам и молодым инвалидам»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762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Специализированные мастерские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ЧТО НЕ СООТВЕТСТВУЕТ СТ. 27 КОНВЕНЦИИ :</a:t>
            </a:r>
          </a:p>
          <a:p>
            <a:endParaRPr lang="ru-RU" sz="2000" dirty="0" smtClean="0"/>
          </a:p>
          <a:p>
            <a:pPr algn="just"/>
            <a:r>
              <a:rPr lang="ru-RU" sz="2000" dirty="0" smtClean="0"/>
              <a:t>	Специализированные мастерские </a:t>
            </a:r>
            <a:r>
              <a:rPr lang="ru-RU" sz="2000" dirty="0"/>
              <a:t>не является самостоятельными хозяйственными единицами и полноправными участниками гражданского оборота</a:t>
            </a:r>
            <a:r>
              <a:rPr lang="ru-RU" sz="2000" dirty="0" smtClean="0"/>
              <a:t>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 smtClean="0"/>
              <a:t>	Труд людей с инвалидностью в специализированных мастерских носит безвозмездный характер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3" y="1988840"/>
            <a:ext cx="659904" cy="6599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00" y="3356992"/>
            <a:ext cx="659904" cy="6599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71800" y="5373216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Стандартные правила обеспечения равных возможностей для инвалидов, принятые </a:t>
            </a:r>
            <a:r>
              <a:rPr lang="ru-RU" dirty="0" smtClean="0"/>
              <a:t>ООН (п. 7, правило 7)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099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70458" cy="6140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51421" y="6234226"/>
            <a:ext cx="6130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Германия, специализированная мастерская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7898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Зарубежный опыт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ГЕРМАНИЯ:</a:t>
            </a:r>
          </a:p>
          <a:p>
            <a:pPr algn="just"/>
            <a:r>
              <a:rPr lang="ru-RU" sz="2000" b="0" dirty="0" smtClean="0"/>
              <a:t>Отделение профессионального обучения: максимум 2 года.</a:t>
            </a:r>
          </a:p>
          <a:p>
            <a:pPr algn="just"/>
            <a:endParaRPr lang="ru-RU" sz="2000" b="0" dirty="0"/>
          </a:p>
          <a:p>
            <a:pPr algn="just"/>
            <a:r>
              <a:rPr lang="ru-RU" sz="2000" b="0" dirty="0"/>
              <a:t>В </a:t>
            </a:r>
            <a:r>
              <a:rPr lang="ru-RU" sz="2000" b="0" dirty="0" smtClean="0"/>
              <a:t>отделении </a:t>
            </a:r>
            <a:r>
              <a:rPr lang="ru-RU" sz="2000" b="0" dirty="0"/>
              <a:t>должна также повышаться самооценка работников мастерской </a:t>
            </a:r>
            <a:r>
              <a:rPr lang="ru-RU" sz="2000" b="0" dirty="0" smtClean="0"/>
              <a:t>и развиваться </a:t>
            </a:r>
            <a:r>
              <a:rPr lang="ru-RU" sz="2000" b="0" dirty="0"/>
              <a:t>их </a:t>
            </a:r>
            <a:r>
              <a:rPr lang="ru-RU" sz="2000" b="0" dirty="0" smtClean="0"/>
              <a:t>социальное </a:t>
            </a:r>
            <a:r>
              <a:rPr lang="ru-RU" sz="2000" b="0" dirty="0"/>
              <a:t>и трудовое поведение. </a:t>
            </a:r>
            <a:r>
              <a:rPr lang="ru-RU" sz="2000" b="0" dirty="0" smtClean="0"/>
              <a:t>По </a:t>
            </a:r>
            <a:r>
              <a:rPr lang="ru-RU" sz="2000" b="0" dirty="0"/>
              <a:t>закону соотношение в группе в ОПО должно быть 1 специалист на 6 учащихся (</a:t>
            </a:r>
            <a:r>
              <a:rPr lang="ru-RU" sz="2000" b="0" dirty="0" smtClean="0"/>
              <a:t>Положение о мастерских </a:t>
            </a:r>
            <a:r>
              <a:rPr lang="ru-RU" sz="2000" b="0" dirty="0"/>
              <a:t>§9 </a:t>
            </a:r>
            <a:r>
              <a:rPr lang="ru-RU" sz="2000" b="0" dirty="0" err="1"/>
              <a:t>абз</a:t>
            </a:r>
            <a:r>
              <a:rPr lang="ru-RU" sz="2000" b="0" dirty="0"/>
              <a:t>. 3</a:t>
            </a:r>
            <a:r>
              <a:rPr lang="ru-RU" sz="2000" b="0" dirty="0" smtClean="0"/>
              <a:t>).</a:t>
            </a:r>
          </a:p>
          <a:p>
            <a:pPr algn="just"/>
            <a:r>
              <a:rPr lang="ru-RU" sz="2000" b="0" dirty="0"/>
              <a:t>Пребывание в отделении профессионального обучения включает в себя два этапа, </a:t>
            </a:r>
            <a:r>
              <a:rPr lang="ru-RU" sz="2000" b="0" dirty="0" smtClean="0"/>
              <a:t>каждый </a:t>
            </a:r>
            <a:r>
              <a:rPr lang="ru-RU" sz="2000" b="0" dirty="0"/>
              <a:t>продолжительностью 12 месяцев: </a:t>
            </a:r>
            <a:r>
              <a:rPr lang="ru-RU" sz="2000" dirty="0"/>
              <a:t>основной курс и курс повышения квалификации</a:t>
            </a:r>
            <a:r>
              <a:rPr lang="ru-RU" sz="2000" b="0" dirty="0"/>
              <a:t>, где сообщаются различные </a:t>
            </a:r>
            <a:r>
              <a:rPr lang="ru-RU" sz="2000" b="0" dirty="0" smtClean="0"/>
              <a:t>навыки.</a:t>
            </a:r>
            <a:endParaRPr lang="ru-RU" sz="2000" b="0" dirty="0"/>
          </a:p>
        </p:txBody>
      </p:sp>
      <p:sp>
        <p:nvSpPr>
          <p:cNvPr id="5" name="TextBox 4"/>
          <p:cNvSpPr txBox="1"/>
          <p:nvPr/>
        </p:nvSpPr>
        <p:spPr>
          <a:xfrm>
            <a:off x="3183850" y="5103674"/>
            <a:ext cx="55446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Деятельность мастерской регулируется тремя важными законодательными документами:</a:t>
            </a:r>
          </a:p>
          <a:p>
            <a:pPr algn="just"/>
            <a:r>
              <a:rPr lang="ru-RU" dirty="0"/>
              <a:t>9-м томом Кодекса социальных законов (КСЗ IX), Положением о мастерских (ПМ) и </a:t>
            </a:r>
            <a:r>
              <a:rPr lang="ru-RU" dirty="0" smtClean="0"/>
              <a:t>Положением </a:t>
            </a:r>
            <a:r>
              <a:rPr lang="ru-RU" dirty="0"/>
              <a:t>о праве участия в управлении мастерской (ППУМ).</a:t>
            </a:r>
          </a:p>
        </p:txBody>
      </p:sp>
    </p:spTree>
    <p:extLst>
      <p:ext uri="{BB962C8B-B14F-4D97-AF65-F5344CB8AC3E}">
        <p14:creationId xmlns:p14="http://schemas.microsoft.com/office/powerpoint/2010/main" val="2863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ЗАРУБЕЖНЫЙ ОПЫТ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Германия</a:t>
            </a:r>
          </a:p>
          <a:p>
            <a:pPr algn="just"/>
            <a:endParaRPr lang="ru-RU" dirty="0" smtClean="0"/>
          </a:p>
          <a:p>
            <a:pPr algn="just"/>
            <a:r>
              <a:rPr lang="ru-RU" sz="2000" b="0" dirty="0" smtClean="0"/>
              <a:t>После </a:t>
            </a:r>
            <a:r>
              <a:rPr lang="ru-RU" sz="2000" b="0" dirty="0"/>
              <a:t>ОПО у сотрудников мастерской есть возможность перейти в </a:t>
            </a:r>
            <a:r>
              <a:rPr lang="ru-RU" sz="2000" u="sng" dirty="0"/>
              <a:t>трудовое </a:t>
            </a:r>
            <a:r>
              <a:rPr lang="ru-RU" sz="2000" u="sng" dirty="0" smtClean="0"/>
              <a:t> отделение</a:t>
            </a:r>
            <a:r>
              <a:rPr lang="ru-RU" sz="2000" b="0" dirty="0"/>
              <a:t>. Его целью является занятость людей с ограниченными </a:t>
            </a:r>
            <a:r>
              <a:rPr lang="ru-RU" sz="2000" b="0" dirty="0" smtClean="0"/>
              <a:t> возможностями </a:t>
            </a:r>
            <a:r>
              <a:rPr lang="ru-RU" sz="2000" b="0" dirty="0"/>
              <a:t>на рабочем месте, которое соответствует способностям </a:t>
            </a:r>
            <a:r>
              <a:rPr lang="ru-RU" sz="2000" b="0" dirty="0" smtClean="0"/>
              <a:t>конкретного </a:t>
            </a:r>
            <a:r>
              <a:rPr lang="ru-RU" sz="2000" b="0" dirty="0"/>
              <a:t>человека, за денежное вознаграждение, соразмерное выполняемой работе, а также получение и совершенствование полученных в ОПО навыков и помощь в переходе людей с ограниченными возможностями на общий </a:t>
            </a:r>
            <a:r>
              <a:rPr lang="ru-RU" sz="2000" b="0" dirty="0" smtClean="0"/>
              <a:t>рынок </a:t>
            </a:r>
            <a:r>
              <a:rPr lang="ru-RU" sz="2000" b="0" dirty="0"/>
              <a:t>труда. </a:t>
            </a:r>
            <a:endParaRPr lang="ru-RU" sz="2000" b="0" dirty="0" smtClean="0"/>
          </a:p>
          <a:p>
            <a:pPr algn="just"/>
            <a:endParaRPr lang="ru-RU" sz="2000" b="0" dirty="0"/>
          </a:p>
        </p:txBody>
      </p:sp>
      <p:sp>
        <p:nvSpPr>
          <p:cNvPr id="4" name="TextBox 3"/>
          <p:cNvSpPr txBox="1"/>
          <p:nvPr/>
        </p:nvSpPr>
        <p:spPr>
          <a:xfrm>
            <a:off x="3275856" y="5445224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§</a:t>
            </a:r>
            <a:r>
              <a:rPr lang="ru-RU" dirty="0"/>
              <a:t>12 </a:t>
            </a:r>
            <a:r>
              <a:rPr lang="ru-RU" dirty="0" err="1"/>
              <a:t>абз</a:t>
            </a:r>
            <a:r>
              <a:rPr lang="ru-RU" dirty="0"/>
              <a:t>. 5 предложение 1 Положения </a:t>
            </a:r>
            <a:r>
              <a:rPr lang="ru-RU" dirty="0" smtClean="0"/>
              <a:t>о мастерских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434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Статья 12 РАВЕНСТВО ПЕРЕД ЗАКОНОМ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ЧТО НЕ СООТВЕТСВУЕТ КОНВЕНЦИИ</a:t>
            </a:r>
          </a:p>
          <a:p>
            <a:endParaRPr lang="ru-RU" dirty="0"/>
          </a:p>
          <a:p>
            <a:r>
              <a:rPr lang="ru-RU" b="0" dirty="0" smtClean="0"/>
              <a:t>законодательство </a:t>
            </a:r>
            <a:r>
              <a:rPr lang="ru-RU" b="0" dirty="0"/>
              <a:t>допускает только </a:t>
            </a:r>
            <a:r>
              <a:rPr lang="ru-RU" dirty="0"/>
              <a:t>полную недееспособность </a:t>
            </a:r>
            <a:r>
              <a:rPr lang="ru-RU" b="0" dirty="0"/>
              <a:t>в отношении лиц с психическими заболеваниями, интеллектуальными </a:t>
            </a:r>
            <a:r>
              <a:rPr lang="ru-RU" b="0" dirty="0" smtClean="0"/>
              <a:t>нарушениями</a:t>
            </a:r>
          </a:p>
          <a:p>
            <a:endParaRPr lang="ru-RU" b="0" dirty="0"/>
          </a:p>
          <a:p>
            <a:r>
              <a:rPr lang="ru-RU" b="0" dirty="0" smtClean="0"/>
              <a:t> в </a:t>
            </a:r>
            <a:r>
              <a:rPr lang="ru-RU" b="0" dirty="0"/>
              <a:t>ходе судебного разбирательства о признании лица недееспособным не рассматривают по отдельности вопросы о том, может ли человек самостоятельно принимать решения в какой-либо из </a:t>
            </a:r>
            <a:r>
              <a:rPr lang="ru-RU" b="0" dirty="0" smtClean="0"/>
              <a:t>сфер </a:t>
            </a:r>
            <a:r>
              <a:rPr lang="ru-RU" b="0" dirty="0"/>
              <a:t>жизнедеятельности. </a:t>
            </a:r>
          </a:p>
          <a:p>
            <a:endParaRPr lang="ru-RU" b="0" dirty="0" smtClean="0"/>
          </a:p>
          <a:p>
            <a:r>
              <a:rPr lang="ru-RU" b="0" dirty="0" smtClean="0"/>
              <a:t>дело </a:t>
            </a:r>
            <a:r>
              <a:rPr lang="ru-RU" b="0" dirty="0"/>
              <a:t>о  признании гражданина вновь дееспособным может быть инициировано только по заявлению опекуна, членов семьи, </a:t>
            </a:r>
            <a:r>
              <a:rPr lang="ru-RU" b="0" dirty="0" smtClean="0"/>
              <a:t>органов </a:t>
            </a:r>
            <a:r>
              <a:rPr lang="ru-RU" b="0" dirty="0"/>
              <a:t>опеки и </a:t>
            </a:r>
            <a:r>
              <a:rPr lang="ru-RU" b="0" dirty="0" smtClean="0"/>
              <a:t>попечительства, НО НЕ САМИМ ЛИЦОМ. </a:t>
            </a:r>
            <a:endParaRPr lang="ru-RU" b="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25" y="1772816"/>
            <a:ext cx="515888" cy="5158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25" y="2780928"/>
            <a:ext cx="515888" cy="5158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89" y="3789040"/>
            <a:ext cx="515888" cy="515888"/>
          </a:xfrm>
          <a:prstGeom prst="rect">
            <a:avLst/>
          </a:prstGeom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3347864" y="5805264"/>
            <a:ext cx="5794236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ОО «Белорусская ассоциация помощи детям-инвалидам и молодым инвалидам»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26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Зарубежный опыт реформирования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0451731"/>
              </p:ext>
            </p:extLst>
          </p:nvPr>
        </p:nvGraphicFramePr>
        <p:xfrm>
          <a:off x="0" y="980728"/>
          <a:ext cx="9108504" cy="5904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291"/>
                <a:gridCol w="6965213"/>
              </a:tblGrid>
              <a:tr h="5718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Страна-участница ЕС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Изменения в Гражданский кодекс и иные НПА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215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Чешская Республика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 1 января 2014 г. в Гражданский кодекс введен институт частичной утраты дееспособности. Суд в каждом конкретном случае определяет пределы дееспособности лица и указывает сферы, в которых лицо без посторонней помощи не может самостоятельно принимать решения. 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Решение суда пересматривается каждые три года.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86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Болгария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Упразднен институт полной или частичной утраты дееспособности, введен институт «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supported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decision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making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 (помощь в принятии решений)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627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Польша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Гражданский кодекс установил, что полное лишение дееспособности возможно лишь в исключительных случаях и ввел более гибкие формы опеки: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помощь - поддержка лиц с сохранением их способности совершать юридически значимые действия;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ограниченное представительство и уход за лицом (представительство ограничивается лишь некоторыми сферами жизни лица);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совместное решение относительно важных аспектов жизни людей, находящихся на попечении;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полное представительство лица, находящегося под опекой;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571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Зарубежный опыт реформирования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2498842"/>
              </p:ext>
            </p:extLst>
          </p:nvPr>
        </p:nvGraphicFramePr>
        <p:xfrm>
          <a:off x="0" y="980727"/>
          <a:ext cx="9143999" cy="5877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8754"/>
                <a:gridCol w="7395245"/>
              </a:tblGrid>
              <a:tr h="3438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Страна-участница ЕС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Изменения в Гражданский кодекс и иные НПА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734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Латвия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 декабря 2010 г. Конституционный суд Латвии признал не соответствующими Конституции положения Гражданского кодекса Латвийской Республики  (ст. 358, 364), 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поскольку полное лишение дееспособности без возможности ее частичного ограничения лишь в некоторых сферах жизни лица необоснованно ограничивают право человека на личную жизнь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endParaRPr lang="ru-RU" sz="18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Суд 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также постановил, что в целях приведения национального законодательства в соответствие с требованиями ст. 12 Конвенции о правах людей с инвалидностью, институт полного лишения дееспособности должен быть ликвидирован. 29 ноября 2012 г. возможность установления полной опеки над лицом упразднена.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600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Литва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марте 2015 г. в Гражданский и Гражданско-процессуальный кодекс Литовской Республики внесены следующие изменения: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упразднен институт полной недееспособности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ограничение дееспособности возможно лишь в некоторых сферах жизнедеятельности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97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СМЕНА ПАРАДИГМЫ: ОТ МЕДИЦИНСКОГО ПОДХОДА К СОЦИАЛЬНОМУ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22960" y="1100628"/>
            <a:ext cx="8141528" cy="357984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AutoShape 17"/>
          <p:cNvSpPr>
            <a:spLocks noChangeArrowheads="1"/>
          </p:cNvSpPr>
          <p:nvPr/>
        </p:nvSpPr>
        <p:spPr bwMode="auto">
          <a:xfrm>
            <a:off x="2771800" y="3992992"/>
            <a:ext cx="2611437" cy="406400"/>
          </a:xfrm>
          <a:prstGeom prst="rightArrow">
            <a:avLst>
              <a:gd name="adj1" fmla="val 50000"/>
              <a:gd name="adj2" fmla="val 160645"/>
            </a:avLst>
          </a:prstGeom>
          <a:gradFill rotWithShape="1">
            <a:gsLst>
              <a:gs pos="0">
                <a:srgbClr val="FFFFFF"/>
              </a:gs>
              <a:gs pos="100000">
                <a:srgbClr val="0000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ru-RU" altLang="ru-RU" b="1">
              <a:solidFill>
                <a:srgbClr val="333333"/>
              </a:solidFill>
              <a:latin typeface="Verdana" pitchFamily="34" charset="0"/>
            </a:endParaRPr>
          </a:p>
        </p:txBody>
      </p:sp>
      <p:sp>
        <p:nvSpPr>
          <p:cNvPr id="7" name="AutoShape 16"/>
          <p:cNvSpPr>
            <a:spLocks noChangeArrowheads="1"/>
          </p:cNvSpPr>
          <p:nvPr/>
        </p:nvSpPr>
        <p:spPr bwMode="auto">
          <a:xfrm>
            <a:off x="2784404" y="3058506"/>
            <a:ext cx="2611437" cy="406400"/>
          </a:xfrm>
          <a:prstGeom prst="rightArrow">
            <a:avLst>
              <a:gd name="adj1" fmla="val 50000"/>
              <a:gd name="adj2" fmla="val 160645"/>
            </a:avLst>
          </a:prstGeom>
          <a:gradFill rotWithShape="1">
            <a:gsLst>
              <a:gs pos="0">
                <a:srgbClr val="FFFFFF"/>
              </a:gs>
              <a:gs pos="100000">
                <a:srgbClr val="0000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ru-RU" altLang="ru-RU" b="1">
              <a:solidFill>
                <a:srgbClr val="333333"/>
              </a:solidFill>
              <a:latin typeface="Verdana" pitchFamily="34" charset="0"/>
            </a:endParaRP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auto">
          <a:xfrm>
            <a:off x="2733502" y="2200994"/>
            <a:ext cx="2611437" cy="406400"/>
          </a:xfrm>
          <a:prstGeom prst="rightArrow">
            <a:avLst>
              <a:gd name="adj1" fmla="val 50000"/>
              <a:gd name="adj2" fmla="val 160645"/>
            </a:avLst>
          </a:prstGeom>
          <a:gradFill rotWithShape="1">
            <a:gsLst>
              <a:gs pos="0">
                <a:srgbClr val="FFFFFF"/>
              </a:gs>
              <a:gs pos="100000">
                <a:srgbClr val="0000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ru-RU" altLang="ru-RU" b="1">
              <a:solidFill>
                <a:srgbClr val="333333"/>
              </a:solidFill>
              <a:latin typeface="Verdana" pitchFamily="34" charset="0"/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2771800" y="1250157"/>
            <a:ext cx="2611437" cy="406400"/>
          </a:xfrm>
          <a:prstGeom prst="rightArrow">
            <a:avLst>
              <a:gd name="adj1" fmla="val 50000"/>
              <a:gd name="adj2" fmla="val 160645"/>
            </a:avLst>
          </a:prstGeom>
          <a:gradFill rotWithShape="1">
            <a:gsLst>
              <a:gs pos="0">
                <a:srgbClr val="FFFFFF"/>
              </a:gs>
              <a:gs pos="100000">
                <a:srgbClr val="0000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ru-RU" altLang="ru-RU" b="1">
              <a:solidFill>
                <a:srgbClr val="333333"/>
              </a:solidFill>
              <a:latin typeface="Verdana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942182" y="1268760"/>
            <a:ext cx="2824162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40000"/>
              </a:spcBef>
            </a:pPr>
            <a:r>
              <a:rPr lang="ru-RU" altLang="ru-RU" sz="1600" b="1" dirty="0">
                <a:solidFill>
                  <a:srgbClr val="333333"/>
                </a:solidFill>
                <a:latin typeface="Verdana" pitchFamily="34" charset="0"/>
              </a:rPr>
              <a:t>институционализация</a:t>
            </a:r>
            <a:endParaRPr lang="de-DE" altLang="ru-RU" sz="1600" b="1" dirty="0">
              <a:solidFill>
                <a:srgbClr val="333333"/>
              </a:solidFill>
              <a:latin typeface="Verdana" pitchFamily="34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380038" y="1167192"/>
            <a:ext cx="3332162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40000"/>
              </a:spcBef>
            </a:pPr>
            <a:r>
              <a:rPr lang="ru-RU" altLang="ru-RU" sz="1600" b="1" dirty="0">
                <a:solidFill>
                  <a:srgbClr val="333333"/>
                </a:solidFill>
                <a:latin typeface="Verdana" pitchFamily="34" charset="0"/>
              </a:rPr>
              <a:t>Ориентация на </a:t>
            </a:r>
            <a:r>
              <a:rPr lang="ru-RU" altLang="ru-RU" sz="1600" b="1" dirty="0" smtClean="0">
                <a:solidFill>
                  <a:srgbClr val="333333"/>
                </a:solidFill>
                <a:latin typeface="Verdana" pitchFamily="34" charset="0"/>
              </a:rPr>
              <a:t>личность и ее индивидуальные потребности</a:t>
            </a:r>
            <a:endParaRPr lang="de-DE" altLang="ru-RU" sz="1600" b="1" dirty="0">
              <a:solidFill>
                <a:srgbClr val="333333"/>
              </a:solidFill>
              <a:latin typeface="Verdana" pitchFamily="34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925358" y="2200994"/>
            <a:ext cx="2790979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ru-RU" altLang="ru-RU" sz="1600" b="1" dirty="0">
                <a:solidFill>
                  <a:srgbClr val="333333"/>
                </a:solidFill>
                <a:latin typeface="Verdana" pitchFamily="34" charset="0"/>
              </a:rPr>
              <a:t>Человек с ограничениями как пассивный объект</a:t>
            </a:r>
            <a:endParaRPr lang="de-DE" altLang="ru-RU" sz="1600" b="1" dirty="0">
              <a:solidFill>
                <a:srgbClr val="333333"/>
              </a:solidFill>
              <a:latin typeface="Verdana" pitchFamily="34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5394492" y="2230363"/>
            <a:ext cx="3336925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ru-RU" altLang="ru-RU" sz="1600" b="1" dirty="0">
                <a:solidFill>
                  <a:srgbClr val="333333"/>
                </a:solidFill>
                <a:latin typeface="Verdana" pitchFamily="34" charset="0"/>
              </a:rPr>
              <a:t>Человек с ограничениями как активный, самостоятельный субъект</a:t>
            </a:r>
            <a:endParaRPr lang="de-DE" altLang="ru-RU" sz="1600" b="1" dirty="0">
              <a:solidFill>
                <a:srgbClr val="333333"/>
              </a:solidFill>
              <a:latin typeface="Verdana" pitchFamily="34" charset="0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942182" y="3068960"/>
            <a:ext cx="2635250" cy="651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40000"/>
              </a:spcBef>
            </a:pPr>
            <a:r>
              <a:rPr lang="ru-RU" altLang="ru-RU" sz="1600" b="1" dirty="0">
                <a:solidFill>
                  <a:srgbClr val="333333"/>
                </a:solidFill>
                <a:latin typeface="Verdana" pitchFamily="34" charset="0"/>
              </a:rPr>
              <a:t>Ограниченные </a:t>
            </a:r>
            <a:r>
              <a:rPr lang="ru-RU" altLang="ru-RU" sz="1600" b="1" dirty="0" smtClean="0">
                <a:solidFill>
                  <a:srgbClr val="333333"/>
                </a:solidFill>
                <a:latin typeface="Verdana" pitchFamily="34" charset="0"/>
              </a:rPr>
              <a:t>права</a:t>
            </a:r>
            <a:endParaRPr lang="de-DE" altLang="ru-RU" sz="1600" b="1" dirty="0">
              <a:solidFill>
                <a:srgbClr val="333333"/>
              </a:solidFill>
              <a:latin typeface="Verdana" pitchFamily="34" charset="0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5402036" y="2984425"/>
            <a:ext cx="2922587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40000"/>
              </a:spcBef>
            </a:pPr>
            <a:r>
              <a:rPr lang="ru-RU" altLang="ru-RU" sz="1600" b="1" dirty="0">
                <a:solidFill>
                  <a:srgbClr val="333333"/>
                </a:solidFill>
                <a:latin typeface="Verdana" pitchFamily="34" charset="0"/>
              </a:rPr>
              <a:t>Неограниченные права</a:t>
            </a:r>
            <a:endParaRPr lang="de-DE" altLang="ru-RU" sz="1600" b="1" dirty="0">
              <a:solidFill>
                <a:srgbClr val="333333"/>
              </a:solidFill>
              <a:latin typeface="Verdana" pitchFamily="34" charset="0"/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958772" y="3885861"/>
            <a:ext cx="272415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ru-RU" altLang="ru-RU" sz="1600" b="1" dirty="0">
                <a:solidFill>
                  <a:srgbClr val="333333"/>
                </a:solidFill>
                <a:latin typeface="Verdana" pitchFamily="34" charset="0"/>
              </a:rPr>
              <a:t>Ограничение как качество человека</a:t>
            </a:r>
            <a:endParaRPr lang="de-DE" altLang="ru-RU" sz="1600" b="1" dirty="0">
              <a:solidFill>
                <a:srgbClr val="333333"/>
              </a:solidFill>
              <a:latin typeface="Verdana" pitchFamily="34" charset="0"/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5430534" y="3939977"/>
            <a:ext cx="3427412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ru-RU" altLang="ru-RU" sz="1600" b="1" dirty="0">
                <a:solidFill>
                  <a:srgbClr val="333333"/>
                </a:solidFill>
                <a:latin typeface="Verdana" pitchFamily="34" charset="0"/>
              </a:rPr>
              <a:t>Ограничивающие условия жизни</a:t>
            </a:r>
            <a:r>
              <a:rPr lang="de-DE" altLang="ru-RU" sz="1600" b="1" dirty="0">
                <a:solidFill>
                  <a:srgbClr val="333333"/>
                </a:solidFill>
                <a:latin typeface="Verdana" pitchFamily="34" charset="0"/>
              </a:rPr>
              <a:t>/</a:t>
            </a:r>
            <a:r>
              <a:rPr lang="ru-RU" altLang="ru-RU" sz="1600" b="1" dirty="0">
                <a:solidFill>
                  <a:srgbClr val="333333"/>
                </a:solidFill>
                <a:latin typeface="Verdana" pitchFamily="34" charset="0"/>
              </a:rPr>
              <a:t>барьеры</a:t>
            </a:r>
            <a:endParaRPr lang="de-DE" altLang="ru-RU" sz="1600" b="1" dirty="0">
              <a:solidFill>
                <a:srgbClr val="333333"/>
              </a:solidFill>
              <a:latin typeface="Verdana" pitchFamily="34" charset="0"/>
            </a:endParaRP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3347864" y="5805264"/>
            <a:ext cx="5794236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ОО «Белорусская ассоциация помощи детям-инвалидам и молодым инвалидам»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689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3832"/>
            <a:ext cx="9252520" cy="6939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836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sz="4400" dirty="0" smtClean="0"/>
          </a:p>
          <a:p>
            <a:pPr algn="ctr"/>
            <a:r>
              <a:rPr lang="ru-RU" sz="4400" dirty="0" smtClean="0"/>
              <a:t>СПАСИБО ЗА ВНИМАНИЕ!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18174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СМЕНА ПАРАДИГМЫ: ОТ МЕДИЦИНСКОГО ПОДХОДА К СОЦИАЛЬНОМУ</a:t>
            </a: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2518376" y="3632276"/>
            <a:ext cx="2611437" cy="406400"/>
          </a:xfrm>
          <a:prstGeom prst="rightArrow">
            <a:avLst>
              <a:gd name="adj1" fmla="val 50000"/>
              <a:gd name="adj2" fmla="val 160645"/>
            </a:avLst>
          </a:prstGeom>
          <a:gradFill rotWithShape="1">
            <a:gsLst>
              <a:gs pos="0">
                <a:srgbClr val="FFFFFF"/>
              </a:gs>
              <a:gs pos="100000">
                <a:srgbClr val="0000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ru-RU" altLang="ru-RU" b="1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2625261" y="2252740"/>
            <a:ext cx="2611437" cy="406400"/>
          </a:xfrm>
          <a:prstGeom prst="rightArrow">
            <a:avLst>
              <a:gd name="adj1" fmla="val 50000"/>
              <a:gd name="adj2" fmla="val 160645"/>
            </a:avLst>
          </a:prstGeom>
          <a:gradFill rotWithShape="1">
            <a:gsLst>
              <a:gs pos="0">
                <a:srgbClr val="FFFFFF"/>
              </a:gs>
              <a:gs pos="100000">
                <a:srgbClr val="0000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ru-RU" altLang="ru-RU" b="1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2625261" y="1228802"/>
            <a:ext cx="2611437" cy="406400"/>
          </a:xfrm>
          <a:prstGeom prst="rightArrow">
            <a:avLst>
              <a:gd name="adj1" fmla="val 50000"/>
              <a:gd name="adj2" fmla="val 160645"/>
            </a:avLst>
          </a:prstGeom>
          <a:gradFill rotWithShape="1">
            <a:gsLst>
              <a:gs pos="0">
                <a:srgbClr val="FFFFFF"/>
              </a:gs>
              <a:gs pos="100000">
                <a:srgbClr val="0000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ru-RU" altLang="ru-RU" b="1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236698" y="1108152"/>
            <a:ext cx="3590925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40000"/>
              </a:spcBef>
            </a:pPr>
            <a:r>
              <a:rPr lang="ru-RU" altLang="ru-RU" sz="1600" b="1" dirty="0" smtClean="0">
                <a:solidFill>
                  <a:srgbClr val="333333"/>
                </a:solidFill>
                <a:latin typeface="Arial" charset="0"/>
              </a:rPr>
              <a:t>В центре внимания возможность </a:t>
            </a:r>
            <a:r>
              <a:rPr lang="ru-RU" altLang="ru-RU" sz="1600" b="1" dirty="0">
                <a:solidFill>
                  <a:srgbClr val="333333"/>
                </a:solidFill>
                <a:latin typeface="Arial" charset="0"/>
              </a:rPr>
              <a:t>активного участия человека в жизни общества</a:t>
            </a:r>
            <a:endParaRPr lang="de-DE" altLang="ru-RU" sz="1600" b="1" dirty="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5236698" y="2160007"/>
            <a:ext cx="3336925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ru-RU" altLang="ru-RU" sz="1600" b="1" dirty="0">
                <a:solidFill>
                  <a:srgbClr val="333333"/>
                </a:solidFill>
                <a:latin typeface="Arial" charset="0"/>
              </a:rPr>
              <a:t>Услуги и поддержка с учетом индивидуальных </a:t>
            </a:r>
            <a:r>
              <a:rPr lang="ru-RU" altLang="ru-RU" sz="1600" b="1" dirty="0" smtClean="0">
                <a:solidFill>
                  <a:srgbClr val="333333"/>
                </a:solidFill>
                <a:latin typeface="Arial" charset="0"/>
              </a:rPr>
              <a:t>потребностей человека с инвалидностью</a:t>
            </a:r>
            <a:endParaRPr lang="de-DE" altLang="ru-RU" sz="1600" b="1" dirty="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548296" y="1187527"/>
            <a:ext cx="3275799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ru-RU" altLang="ru-RU" sz="1600" b="1" dirty="0" smtClean="0">
                <a:solidFill>
                  <a:srgbClr val="333333"/>
                </a:solidFill>
                <a:latin typeface="Arial" charset="0"/>
              </a:rPr>
              <a:t>Усилия сосредотачиваются исключительно на лечении </a:t>
            </a:r>
            <a:r>
              <a:rPr lang="ru-RU" altLang="ru-RU" sz="1600" b="1" dirty="0">
                <a:solidFill>
                  <a:srgbClr val="333333"/>
                </a:solidFill>
                <a:latin typeface="Arial" charset="0"/>
              </a:rPr>
              <a:t>и реабилитации</a:t>
            </a:r>
            <a:endParaRPr lang="de-DE" altLang="ru-RU" sz="1600" b="1" dirty="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580118" y="3551314"/>
            <a:ext cx="285908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ru-RU" altLang="ru-RU" sz="1600" b="1" dirty="0">
                <a:solidFill>
                  <a:srgbClr val="333333"/>
                </a:solidFill>
                <a:latin typeface="Arial" charset="0"/>
              </a:rPr>
              <a:t>Стационарное размещение</a:t>
            </a:r>
            <a:r>
              <a:rPr lang="de-DE" altLang="ru-RU" sz="1600" b="1" dirty="0">
                <a:solidFill>
                  <a:srgbClr val="333333"/>
                </a:solidFill>
                <a:latin typeface="Arial" charset="0"/>
              </a:rPr>
              <a:t> (</a:t>
            </a:r>
            <a:r>
              <a:rPr lang="ru-RU" altLang="ru-RU" sz="1600" b="1" dirty="0">
                <a:solidFill>
                  <a:srgbClr val="333333"/>
                </a:solidFill>
                <a:latin typeface="Arial" charset="0"/>
              </a:rPr>
              <a:t>интернат</a:t>
            </a:r>
            <a:r>
              <a:rPr lang="de-DE" altLang="ru-RU" sz="1600" b="1" dirty="0">
                <a:solidFill>
                  <a:srgbClr val="333333"/>
                </a:solidFill>
                <a:latin typeface="Arial" charset="0"/>
              </a:rPr>
              <a:t>)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5236698" y="3551314"/>
            <a:ext cx="3598862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ru-RU" altLang="ru-RU" sz="1600" b="1" dirty="0">
                <a:solidFill>
                  <a:srgbClr val="333333"/>
                </a:solidFill>
                <a:latin typeface="Arial" charset="0"/>
              </a:rPr>
              <a:t>Проживание в собственной квартире</a:t>
            </a:r>
            <a:r>
              <a:rPr lang="de-DE" altLang="ru-RU" sz="1600" b="1" dirty="0">
                <a:solidFill>
                  <a:srgbClr val="333333"/>
                </a:solidFill>
                <a:latin typeface="Arial" charset="0"/>
              </a:rPr>
              <a:t/>
            </a:r>
            <a:br>
              <a:rPr lang="de-DE" altLang="ru-RU" sz="1600" b="1" dirty="0">
                <a:solidFill>
                  <a:srgbClr val="333333"/>
                </a:solidFill>
                <a:latin typeface="Arial" charset="0"/>
              </a:rPr>
            </a:br>
            <a:r>
              <a:rPr lang="de-DE" altLang="ru-RU" sz="1600" b="1" dirty="0">
                <a:solidFill>
                  <a:srgbClr val="333333"/>
                </a:solidFill>
                <a:latin typeface="Arial" charset="0"/>
              </a:rPr>
              <a:t>(</a:t>
            </a:r>
            <a:r>
              <a:rPr lang="ru-RU" altLang="ru-RU" sz="1600" b="1" dirty="0">
                <a:solidFill>
                  <a:srgbClr val="333333"/>
                </a:solidFill>
                <a:latin typeface="Arial" charset="0"/>
              </a:rPr>
              <a:t>в одиночку, вдвоем, в составе маленьких групп)</a:t>
            </a:r>
            <a:endParaRPr lang="de-DE" altLang="ru-RU" sz="1600" b="1" dirty="0">
              <a:solidFill>
                <a:srgbClr val="333333"/>
              </a:solidFill>
              <a:latin typeface="Arial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96" y="2033331"/>
            <a:ext cx="3078747" cy="1091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Подзаголовок 2"/>
          <p:cNvSpPr txBox="1">
            <a:spLocks/>
          </p:cNvSpPr>
          <p:nvPr/>
        </p:nvSpPr>
        <p:spPr>
          <a:xfrm>
            <a:off x="3347864" y="5805264"/>
            <a:ext cx="5794236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ОО «Белорусская ассоциация помощи детям-инвалидам и молодым инвалидам»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431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СТАТЬЯ 19 САМОСТОЯТЕЛЬНЫЙ ОБРАЗ ЖИЗНИ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ЗАРУБЕЖНЫЙ ОПЫТ ИМПЛЕМЕНТАЦИИ ПОЛОЖЕНИЙ КОНВЕНЦИИ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 rot="2687814">
            <a:off x="3634072" y="1561479"/>
            <a:ext cx="432048" cy="993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8863192">
            <a:off x="5021070" y="1552385"/>
            <a:ext cx="432048" cy="10354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214571" y="2753052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ПЕРСОНАЛЬНЫЙ АССИСТЕНТ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788024" y="2744627"/>
            <a:ext cx="31683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ГРУППОВЫЕ ДОМА </a:t>
            </a:r>
          </a:p>
          <a:p>
            <a:pPr algn="ctr"/>
            <a:r>
              <a:rPr lang="ru-RU" sz="2800" dirty="0" smtClean="0"/>
              <a:t>(сопровождаемое проживание)</a:t>
            </a:r>
            <a:endParaRPr lang="ru-RU" sz="2800" dirty="0"/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3347864" y="5805264"/>
            <a:ext cx="5794236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ОО «Белорусская ассоциация помощи детям-инвалидам и молодым инвалидам»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690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СТАТЬЯ 19 САМОСТОЯТЕЛЬНЫЙ ОБРАЗ </a:t>
            </a:r>
            <a:r>
              <a:rPr lang="ru-RU" dirty="0" smtClean="0"/>
              <a:t>ЖИЗНИ, Персональный ассистент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pPr algn="just"/>
            <a:r>
              <a:rPr lang="ru-RU" sz="2800" dirty="0"/>
              <a:t>	</a:t>
            </a:r>
            <a:r>
              <a:rPr lang="ru-RU" sz="2800" b="0" dirty="0" smtClean="0"/>
              <a:t>Нельзя </a:t>
            </a:r>
            <a:r>
              <a:rPr lang="ru-RU" sz="2800" b="0" dirty="0"/>
              <a:t>говорить о достижении целей ст. 19 </a:t>
            </a:r>
            <a:r>
              <a:rPr lang="ru-RU" sz="2800" b="0" dirty="0" smtClean="0"/>
              <a:t>Конвенции в случае, когда право реализуется </a:t>
            </a:r>
            <a:r>
              <a:rPr lang="ru-RU" sz="2800" dirty="0" smtClean="0"/>
              <a:t>исключительно </a:t>
            </a:r>
            <a:r>
              <a:rPr lang="ru-RU" sz="2800" b="0" dirty="0" smtClean="0"/>
              <a:t>посредством </a:t>
            </a:r>
            <a:r>
              <a:rPr lang="ru-RU" sz="2800" b="0" dirty="0"/>
              <a:t>финансирования безработного члена семьи и </a:t>
            </a:r>
            <a:r>
              <a:rPr lang="ru-RU" sz="2800" dirty="0"/>
              <a:t>рассматривает получение им пособия по уходу как замену института персонального </a:t>
            </a:r>
            <a:r>
              <a:rPr lang="ru-RU" sz="2800" dirty="0" smtClean="0"/>
              <a:t>помощника.  </a:t>
            </a:r>
          </a:p>
          <a:p>
            <a:pPr algn="just"/>
            <a:endParaRPr lang="ru-RU" sz="2800" b="0" dirty="0"/>
          </a:p>
          <a:p>
            <a:pPr algn="just"/>
            <a:r>
              <a:rPr lang="ru-RU" sz="2800" b="0" dirty="0" smtClean="0"/>
              <a:t>	Подменяя </a:t>
            </a:r>
            <a:r>
              <a:rPr lang="ru-RU" sz="2800" b="0" dirty="0"/>
              <a:t>институт персонального ассистента пособием, государство, как правило, стремится исключить человека, обеспечивающего уход, из числа безработных, но при этом выплачивать ему денежную сумму ниже установленных минимальных стандартов заработной платы. 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347864" y="5805264"/>
            <a:ext cx="5794236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ОО «Белорусская ассоциация помощи детям-инвалидам и молодым инвалидам»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04" y="1412776"/>
            <a:ext cx="587896" cy="5878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90" y="3212976"/>
            <a:ext cx="587896" cy="58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78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Персональный ассистент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Опыт Латвии:</a:t>
            </a:r>
          </a:p>
          <a:p>
            <a:pPr algn="just"/>
            <a:r>
              <a:rPr lang="ru-RU" sz="1800" b="0" dirty="0" smtClean="0"/>
              <a:t>Лица </a:t>
            </a:r>
            <a:r>
              <a:rPr lang="ru-RU" sz="1800" b="0" dirty="0"/>
              <a:t>с инвалидностью, за которыми осуществляется постоянный уход гражданами, получающими государственное пособие по такому уходу, </a:t>
            </a:r>
            <a:r>
              <a:rPr lang="ru-RU" sz="1800" dirty="0"/>
              <a:t>одновременно могут получать и услугу ассистента </a:t>
            </a:r>
            <a:r>
              <a:rPr lang="ru-RU" sz="1800" b="0" dirty="0"/>
              <a:t>(подпункт 11.2 правил КМ № 942</a:t>
            </a:r>
            <a:r>
              <a:rPr lang="ru-RU" sz="1800" b="0" dirty="0" smtClean="0"/>
              <a:t>) до 40 часов в неделю в зависимости от индивидуальных потребностей.</a:t>
            </a:r>
            <a:endParaRPr lang="ru-RU" sz="1800" b="0" dirty="0"/>
          </a:p>
          <a:p>
            <a:pPr algn="just"/>
            <a:endParaRPr lang="ru-RU" sz="1800" b="0" dirty="0" smtClean="0"/>
          </a:p>
          <a:p>
            <a:pPr algn="just"/>
            <a:r>
              <a:rPr lang="ru-RU" sz="1800" b="0" dirty="0" smtClean="0"/>
              <a:t>Человек </a:t>
            </a:r>
            <a:r>
              <a:rPr lang="ru-RU" sz="1800" b="0" dirty="0"/>
              <a:t>с инвалидностью запрашивает услугу ассистента для периодических или единовременных активностей, связанных с интеграцией в обществе (например, участие в культурных мероприятиях, осуществление покупок, сопровождение до места </a:t>
            </a:r>
            <a:r>
              <a:rPr lang="ru-RU" sz="1800" b="0" dirty="0" smtClean="0"/>
              <a:t>работы/учебы и </a:t>
            </a:r>
            <a:r>
              <a:rPr lang="ru-RU" sz="1800" b="0" dirty="0"/>
              <a:t>т.п</a:t>
            </a:r>
            <a:r>
              <a:rPr lang="ru-RU" sz="1800" b="0" dirty="0" smtClean="0"/>
              <a:t>.), а не для помощи в осуществлении физиологических потребностей (прием пищи, одевание, умывание). </a:t>
            </a:r>
            <a:endParaRPr lang="ru-RU" sz="1800" b="0" dirty="0"/>
          </a:p>
          <a:p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3151540" y="5229200"/>
            <a:ext cx="59401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Правила Кабинета Министров Латвии № 942 от 18 декабря 2012 года о «Порядке присвоения и финансирования услуг ассистента в реализации самостоятельного образа жизни» </a:t>
            </a:r>
            <a:r>
              <a:rPr lang="lv-LV" dirty="0" smtClean="0"/>
              <a:t>(Kārtība, kādā piešķir un finansē asistenta pakalpojumu pašvaldībā)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56792"/>
            <a:ext cx="647484" cy="647484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8206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341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СОПРОВОЖДАЕМОЕ ПРОЖИВАНИЕ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ru-RU" sz="2400" dirty="0" smtClean="0"/>
              <a:t>Опыт Швеции</a:t>
            </a:r>
          </a:p>
          <a:p>
            <a:pPr>
              <a:lnSpc>
                <a:spcPct val="80000"/>
              </a:lnSpc>
            </a:pPr>
            <a:endParaRPr lang="ru-RU" sz="1800" b="0" dirty="0" smtClean="0"/>
          </a:p>
          <a:p>
            <a:pPr>
              <a:lnSpc>
                <a:spcPct val="80000"/>
              </a:lnSpc>
            </a:pPr>
            <a:r>
              <a:rPr lang="ru-RU" sz="1800" b="0" dirty="0" smtClean="0"/>
              <a:t>Обслуживаемые квартиры- </a:t>
            </a:r>
            <a:r>
              <a:rPr lang="ru-RU" sz="1800" b="0" dirty="0"/>
              <a:t>это специально оборудованные квартиры, в которых проживают 5-6, но не более 10 человек, имеющие разные степени ограничений: от легких и умеренных, до множественных, тяжелых ограничений. </a:t>
            </a:r>
            <a:endParaRPr lang="ru-RU" sz="1800" b="0" dirty="0" smtClean="0"/>
          </a:p>
          <a:p>
            <a:pPr>
              <a:lnSpc>
                <a:spcPct val="80000"/>
              </a:lnSpc>
            </a:pPr>
            <a:endParaRPr lang="ru-RU" sz="1800" b="0" dirty="0"/>
          </a:p>
          <a:p>
            <a:pPr>
              <a:lnSpc>
                <a:spcPct val="80000"/>
              </a:lnSpc>
            </a:pPr>
            <a:r>
              <a:rPr lang="ru-RU" sz="1800" b="0" dirty="0" smtClean="0"/>
              <a:t>Помимо </a:t>
            </a:r>
            <a:r>
              <a:rPr lang="ru-RU" sz="1800" b="0" dirty="0"/>
              <a:t>взаимопомощи в быту, которую люди с инвалидностью оказывают друг другу, им </a:t>
            </a:r>
            <a:r>
              <a:rPr lang="ru-RU" sz="1800" b="0" dirty="0" smtClean="0"/>
              <a:t>предоставляется </a:t>
            </a:r>
            <a:r>
              <a:rPr lang="ru-RU" sz="1800" b="0" dirty="0"/>
              <a:t>ряд услуг </a:t>
            </a:r>
            <a:r>
              <a:rPr lang="ru-RU" sz="1800" b="0" dirty="0" smtClean="0"/>
              <a:t>со стороны специально обученного персонала. </a:t>
            </a:r>
          </a:p>
          <a:p>
            <a:pPr>
              <a:lnSpc>
                <a:spcPct val="80000"/>
              </a:lnSpc>
            </a:pPr>
            <a:endParaRPr lang="ru-RU" sz="1800" b="0" dirty="0"/>
          </a:p>
          <a:p>
            <a:pPr>
              <a:lnSpc>
                <a:spcPct val="80000"/>
              </a:lnSpc>
            </a:pPr>
            <a:r>
              <a:rPr lang="ru-RU" sz="1800" b="0" dirty="0" smtClean="0"/>
              <a:t>Объем </a:t>
            </a:r>
            <a:r>
              <a:rPr lang="ru-RU" sz="1800" b="0" dirty="0"/>
              <a:t>оказываемых персоналом услуг и поддержки варьируется в </a:t>
            </a:r>
            <a:r>
              <a:rPr lang="ru-RU" sz="1800" dirty="0"/>
              <a:t>зависимости от индивидуальных потребностей жителей: от нескольких выездов и посещений в неделю, до круглосуточного пребывания в доме совместно с жильцами</a:t>
            </a:r>
            <a:r>
              <a:rPr lang="ru-RU" sz="1800" dirty="0" smtClean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31840" y="5373216"/>
            <a:ext cx="590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Шведский закон </a:t>
            </a:r>
            <a:r>
              <a:rPr lang="ru-RU" dirty="0"/>
              <a:t>о поддержке и обслуживании людей с функциональными нарушениями </a:t>
            </a:r>
            <a:endParaRPr lang="ru-RU" dirty="0" smtClean="0"/>
          </a:p>
          <a:p>
            <a:r>
              <a:rPr lang="en-US" dirty="0" smtClean="0"/>
              <a:t>Special </a:t>
            </a:r>
            <a:r>
              <a:rPr lang="en-US" dirty="0"/>
              <a:t>Support and Services for Persons with Disabilities (LSS)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002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СОПРОВОЖДАЕМОЕ ПРОЖИВАНИЕ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Законом LSS охватываются следующие категории людей:</a:t>
            </a:r>
          </a:p>
          <a:p>
            <a:endParaRPr lang="ru-RU" dirty="0"/>
          </a:p>
          <a:p>
            <a:pPr algn="just">
              <a:buFont typeface="Arial" pitchFamily="34" charset="0"/>
              <a:buChar char="•"/>
            </a:pPr>
            <a:r>
              <a:rPr lang="ru-RU" b="0" dirty="0"/>
              <a:t>люди с интеллектуальными нарушениями, аутизмом или состоянием, близким к аутизму</a:t>
            </a:r>
          </a:p>
          <a:p>
            <a:pPr algn="just">
              <a:buFont typeface="Arial" pitchFamily="34" charset="0"/>
              <a:buChar char="•"/>
            </a:pPr>
            <a:endParaRPr lang="ru-RU" b="0" dirty="0"/>
          </a:p>
          <a:p>
            <a:pPr algn="just">
              <a:buFont typeface="Arial" pitchFamily="34" charset="0"/>
              <a:buChar char="•"/>
            </a:pPr>
            <a:r>
              <a:rPr lang="ru-RU" b="0" dirty="0"/>
              <a:t>люди со значительными и стойкими нарушениями интеллекта вследствие повреждения головного мозга в результате несчастного случая или физической болезни после достижения ими совершеннолетия</a:t>
            </a:r>
          </a:p>
          <a:p>
            <a:pPr algn="just">
              <a:buFont typeface="Arial" pitchFamily="34" charset="0"/>
              <a:buChar char="•"/>
            </a:pPr>
            <a:endParaRPr lang="ru-RU" b="0" dirty="0"/>
          </a:p>
          <a:p>
            <a:pPr algn="just">
              <a:buFont typeface="Arial" pitchFamily="34" charset="0"/>
              <a:buChar char="•"/>
            </a:pPr>
            <a:r>
              <a:rPr lang="ru-RU" b="0" dirty="0"/>
              <a:t>люди, которые имеют другие стойкие нарушения основных физических или умственных функций, но не вследствие нормального старения, влекущие за собой значительные трудности в повседневной жизни и в связи с этим большую потребность в помощи и обслуживании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131840" y="5373216"/>
            <a:ext cx="590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Шведский закон о специальной поддержке и услугах для людей с инвалидностью </a:t>
            </a:r>
            <a:r>
              <a:rPr lang="en-US" dirty="0"/>
              <a:t>Special Support and Services for Persons with Disabilities (LSS)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32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550</TotalTime>
  <Words>1774</Words>
  <Application>Microsoft Office PowerPoint</Application>
  <PresentationFormat>Экран (4:3)</PresentationFormat>
  <Paragraphs>186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Углы</vt:lpstr>
      <vt:lpstr>Зарубежный опыт исполнения Конвенции ООН о правах людей  с инвалидностью</vt:lpstr>
      <vt:lpstr>СМЕНА ПАРАДИГМЫ: ОТ МЕДИЦИНСКОГО ПОДХОДА К СОЦИАЛЬНОМУ </vt:lpstr>
      <vt:lpstr>СМЕНА ПАРАДИГМЫ: ОТ МЕДИЦИНСКОГО ПОДХОДА К СОЦИАЛЬНОМУ</vt:lpstr>
      <vt:lpstr>СМЕНА ПАРАДИГМЫ: ОТ МЕДИЦИНСКОГО ПОДХОДА К СОЦИАЛЬНОМУ</vt:lpstr>
      <vt:lpstr>СТАТЬЯ 19 САМОСТОЯТЕЛЬНЫЙ ОБРАЗ ЖИЗНИ </vt:lpstr>
      <vt:lpstr>СТАТЬЯ 19 САМОСТОЯТЕЛЬНЫЙ ОБРАЗ ЖИЗНИ, Персональный ассистент </vt:lpstr>
      <vt:lpstr>Персональный ассистент</vt:lpstr>
      <vt:lpstr>СОПРОВОЖДАЕМОЕ ПРОЖИВАНИЕ</vt:lpstr>
      <vt:lpstr>СОПРОВОЖДАЕМОЕ ПРОЖИВАНИЕ</vt:lpstr>
      <vt:lpstr>Презентация PowerPoint</vt:lpstr>
      <vt:lpstr>СОПРОВОЖДАЕМОЕ Проживание</vt:lpstr>
      <vt:lpstr>Презентация PowerPoint</vt:lpstr>
      <vt:lpstr>Презентация PowerPoint</vt:lpstr>
      <vt:lpstr>Презентация PowerPoint</vt:lpstr>
      <vt:lpstr>Статья 27. Труд и занятость</vt:lpstr>
      <vt:lpstr>Квотирование Рабочих мест</vt:lpstr>
      <vt:lpstr>КВОТИРОВАНИЕ РАБОЧИХ МЕСТ</vt:lpstr>
      <vt:lpstr>Сопровождаемое трудоустройство</vt:lpstr>
      <vt:lpstr>Презентация PowerPoint</vt:lpstr>
      <vt:lpstr>Зарубежный опыт</vt:lpstr>
      <vt:lpstr>Почему это не работает в беларуси</vt:lpstr>
      <vt:lpstr>Сопровождаемое трудоустройство</vt:lpstr>
      <vt:lpstr>Специализированные мастерские</vt:lpstr>
      <vt:lpstr>Презентация PowerPoint</vt:lpstr>
      <vt:lpstr>Зарубежный опыт</vt:lpstr>
      <vt:lpstr>ЗАРУБЕЖНЫЙ ОПЫТ </vt:lpstr>
      <vt:lpstr>Статья 12 РАВЕНСТВО ПЕРЕД ЗАКОНОМ</vt:lpstr>
      <vt:lpstr>Зарубежный опыт реформирования</vt:lpstr>
      <vt:lpstr>Зарубежный опыт реформирования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Зарубежный опыт исполнения Конвенции ООН о правах людей  с инвалидностью</dc:title>
  <dc:creator>wer</dc:creator>
  <cp:lastModifiedBy>wer</cp:lastModifiedBy>
  <cp:revision>49</cp:revision>
  <dcterms:created xsi:type="dcterms:W3CDTF">2017-06-07T10:09:11Z</dcterms:created>
  <dcterms:modified xsi:type="dcterms:W3CDTF">2017-06-15T09:36:25Z</dcterms:modified>
</cp:coreProperties>
</file>