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5" r:id="rId2"/>
    <p:sldId id="288" r:id="rId3"/>
    <p:sldId id="353" r:id="rId4"/>
    <p:sldId id="363" r:id="rId5"/>
    <p:sldId id="355" r:id="rId6"/>
    <p:sldId id="298" r:id="rId7"/>
    <p:sldId id="300" r:id="rId8"/>
    <p:sldId id="319" r:id="rId9"/>
    <p:sldId id="327" r:id="rId10"/>
    <p:sldId id="308" r:id="rId11"/>
    <p:sldId id="306" r:id="rId12"/>
    <p:sldId id="293" r:id="rId13"/>
    <p:sldId id="362" r:id="rId14"/>
    <p:sldId id="350" r:id="rId15"/>
    <p:sldId id="351" r:id="rId16"/>
    <p:sldId id="360" r:id="rId17"/>
    <p:sldId id="352" r:id="rId18"/>
    <p:sldId id="364" r:id="rId19"/>
    <p:sldId id="32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14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54;&#1090;&#1095;&#1077;&#1090;&#1099;\&#1056;&#1077;&#1089;&#1087;&#1091;&#1073;&#1083;&#1080;&#1082;&#1072;_&#1057;&#1057;&#1052;4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2623109303919198"/>
                  <c:y val="4.4183102692879374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Медицинская</a:t>
                    </a:r>
                    <a:r>
                      <a:rPr lang="ru-RU" sz="1200" baseline="0"/>
                      <a:t> помощь</a:t>
                    </a:r>
                  </a:p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499 622 </a:t>
                    </a:r>
                  </a:p>
                  <a:p>
                    <a:r>
                      <a:rPr lang="en-US" sz="1200"/>
                      <a:t>39%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9523333970630991"/>
                  <c:y val="-0.34172705528587161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Индивидуальный уход</a:t>
                    </a:r>
                  </a:p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430 828</a:t>
                    </a:r>
                  </a:p>
                  <a:p>
                    <a:r>
                      <a:rPr lang="en-US" sz="1200"/>
                      <a:t>33%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0860580808867078"/>
                  <c:y val="1.4654556177683065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Хозяйственно-бытовая помощь</a:t>
                    </a:r>
                  </a:p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144 734</a:t>
                    </a:r>
                  </a:p>
                  <a:p>
                    <a:r>
                      <a:rPr lang="en-US" sz="1200"/>
                      <a:t>11%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0.16571916892615701"/>
                  <c:y val="0.13278627851201949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Социальная помощь</a:t>
                    </a:r>
                  </a:p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219 415 </a:t>
                    </a:r>
                  </a:p>
                  <a:p>
                    <a:r>
                      <a:rPr lang="en-US" sz="1200"/>
                      <a:t>17%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
</c:separator>
            <c:showLeaderLines val="1"/>
          </c:dLbls>
          <c:cat>
            <c:strRef>
              <c:f>form!$CQ$25:$CQ$28</c:f>
              <c:strCache>
                <c:ptCount val="4"/>
                <c:pt idx="0">
                  <c:v>Медицинская помощь</c:v>
                </c:pt>
                <c:pt idx="1">
                  <c:v>Индивидуальный уход</c:v>
                </c:pt>
                <c:pt idx="2">
                  <c:v>Хозяйственно-бытовая помощь</c:v>
                </c:pt>
                <c:pt idx="3">
                  <c:v>Социальная помощь</c:v>
                </c:pt>
              </c:strCache>
            </c:strRef>
          </c:cat>
          <c:val>
            <c:numRef>
              <c:f>form!$CR$25:$CR$28</c:f>
              <c:numCache>
                <c:formatCode>#,##0_р_.</c:formatCode>
                <c:ptCount val="4"/>
                <c:pt idx="0">
                  <c:v>499622</c:v>
                </c:pt>
                <c:pt idx="1">
                  <c:v>430828</c:v>
                </c:pt>
                <c:pt idx="2">
                  <c:v>144734</c:v>
                </c:pt>
                <c:pt idx="3">
                  <c:v>219415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B66DF-1463-486E-94D4-A91C07090AFF}" type="doc">
      <dgm:prSet loTypeId="urn:microsoft.com/office/officeart/2005/8/layout/hierarchy4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9A5BDC5-1655-41F4-A4F2-CDD2E91AA103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3300" b="1" kern="1200" dirty="0" smtClean="0">
              <a:solidFill>
                <a:srgbClr val="C00000"/>
              </a:solidFill>
            </a:rPr>
            <a:t>Медико-социальная помощь на дому</a:t>
          </a:r>
          <a:endParaRPr lang="ru-RU" sz="3300" kern="1200" dirty="0" smtClean="0">
            <a:solidFill>
              <a:srgbClr val="C00000"/>
            </a:solidFill>
          </a:endParaRPr>
        </a:p>
        <a:p>
          <a:r>
            <a:rPr lang="ru-RU" sz="3300" b="1" kern="1200" dirty="0" smtClean="0">
              <a:solidFill>
                <a:srgbClr val="C00000"/>
              </a:solidFill>
            </a:rPr>
            <a:t>ЦЕЛЬ</a:t>
          </a:r>
        </a:p>
        <a:p>
          <a:r>
            <a:rPr lang="ru-RU" sz="280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Помогать людям оставаться дома настолько долго, насколько это возможно, с максимально высоким уровнем независимости и качества жизни</a:t>
          </a:r>
          <a:endParaRPr lang="ru-RU" sz="28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01898E8-9EEC-4DF1-8ECF-4F9E5F9A31E3}" type="parTrans" cxnId="{E36C38DF-032E-42E5-9DF1-AA1E35DB887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8977A62-FBAB-475B-8633-2969C94D49A0}" type="sibTrans" cxnId="{E36C38DF-032E-42E5-9DF1-AA1E35DB887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7439C3D-1EC4-48F8-B247-E91F41A52FDB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rgbClr val="CC0000"/>
              </a:solidFill>
            </a:rPr>
            <a:t>Служба сестер милосердия</a:t>
          </a:r>
          <a:br>
            <a:rPr lang="ru-RU" b="1" dirty="0" smtClean="0">
              <a:solidFill>
                <a:srgbClr val="CC0000"/>
              </a:solidFill>
            </a:rPr>
          </a:br>
          <a:r>
            <a:rPr lang="ru-RU" b="1" dirty="0" smtClean="0">
              <a:solidFill>
                <a:srgbClr val="CC0000"/>
              </a:solidFill>
            </a:rPr>
            <a:t>Белорусского Общества Красного Креста</a:t>
          </a:r>
        </a:p>
      </dgm:t>
    </dgm:pt>
    <dgm:pt modelId="{DE17A893-DE3E-4C0A-A469-37221CBCC8B4}" type="parTrans" cxnId="{3F235DC3-E071-4E4C-AF2A-AA6A248577E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8A9EAA0-41E7-4F8D-BE94-75BFB3906CA4}" type="sibTrans" cxnId="{3F235DC3-E071-4E4C-AF2A-AA6A248577E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A3DAE73-96B6-4C7A-8F0E-E28405650359}" type="pres">
      <dgm:prSet presAssocID="{8FAB66DF-1463-486E-94D4-A91C07090AF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DBD76-CEA5-4AA0-9DDF-ED69CDE7CCE5}" type="pres">
      <dgm:prSet presAssocID="{77439C3D-1EC4-48F8-B247-E91F41A52FDB}" presName="vertOne" presStyleCnt="0"/>
      <dgm:spPr/>
    </dgm:pt>
    <dgm:pt modelId="{DCB2E42D-794D-4A6B-84D4-27C9B0076869}" type="pres">
      <dgm:prSet presAssocID="{77439C3D-1EC4-48F8-B247-E91F41A52FDB}" presName="txOne" presStyleLbl="node0" presStyleIdx="0" presStyleCnt="1" custScaleX="95036" custScaleY="33791" custLinFactNeighborX="-566" custLinFactNeighborY="-1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2F29EE-A1B4-4FE6-B6D3-7D2CFD6CDE4A}" type="pres">
      <dgm:prSet presAssocID="{77439C3D-1EC4-48F8-B247-E91F41A52FDB}" presName="parTransOne" presStyleCnt="0"/>
      <dgm:spPr/>
    </dgm:pt>
    <dgm:pt modelId="{1455B795-085E-4940-A85A-945C0569A015}" type="pres">
      <dgm:prSet presAssocID="{77439C3D-1EC4-48F8-B247-E91F41A52FDB}" presName="horzOne" presStyleCnt="0"/>
      <dgm:spPr/>
    </dgm:pt>
    <dgm:pt modelId="{B8315E93-619D-4110-B887-5700372A1DFA}" type="pres">
      <dgm:prSet presAssocID="{09A5BDC5-1655-41F4-A4F2-CDD2E91AA103}" presName="vertTwo" presStyleCnt="0"/>
      <dgm:spPr/>
    </dgm:pt>
    <dgm:pt modelId="{1F98E595-F9EB-46AE-A369-A3A8E79018A3}" type="pres">
      <dgm:prSet presAssocID="{09A5BDC5-1655-41F4-A4F2-CDD2E91AA103}" presName="txTwo" presStyleLbl="node2" presStyleIdx="0" presStyleCnt="1" custScaleX="96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3018E-080F-4BED-BC6D-AA40192D1EC4}" type="pres">
      <dgm:prSet presAssocID="{09A5BDC5-1655-41F4-A4F2-CDD2E91AA103}" presName="horzTwo" presStyleCnt="0"/>
      <dgm:spPr/>
    </dgm:pt>
  </dgm:ptLst>
  <dgm:cxnLst>
    <dgm:cxn modelId="{3F235DC3-E071-4E4C-AF2A-AA6A248577E4}" srcId="{8FAB66DF-1463-486E-94D4-A91C07090AFF}" destId="{77439C3D-1EC4-48F8-B247-E91F41A52FDB}" srcOrd="0" destOrd="0" parTransId="{DE17A893-DE3E-4C0A-A469-37221CBCC8B4}" sibTransId="{98A9EAA0-41E7-4F8D-BE94-75BFB3906CA4}"/>
    <dgm:cxn modelId="{4A241EDC-FA14-4F68-AE98-C74764AF8D3F}" type="presOf" srcId="{8FAB66DF-1463-486E-94D4-A91C07090AFF}" destId="{BA3DAE73-96B6-4C7A-8F0E-E28405650359}" srcOrd="0" destOrd="0" presId="urn:microsoft.com/office/officeart/2005/8/layout/hierarchy4"/>
    <dgm:cxn modelId="{70EBDD36-C0E3-45ED-B6F0-E5BFD0471217}" type="presOf" srcId="{09A5BDC5-1655-41F4-A4F2-CDD2E91AA103}" destId="{1F98E595-F9EB-46AE-A369-A3A8E79018A3}" srcOrd="0" destOrd="0" presId="urn:microsoft.com/office/officeart/2005/8/layout/hierarchy4"/>
    <dgm:cxn modelId="{E36C38DF-032E-42E5-9DF1-AA1E35DB8879}" srcId="{77439C3D-1EC4-48F8-B247-E91F41A52FDB}" destId="{09A5BDC5-1655-41F4-A4F2-CDD2E91AA103}" srcOrd="0" destOrd="0" parTransId="{E01898E8-9EEC-4DF1-8ECF-4F9E5F9A31E3}" sibTransId="{C8977A62-FBAB-475B-8633-2969C94D49A0}"/>
    <dgm:cxn modelId="{A1B2A450-FC02-46CD-AABE-6EB39900AC47}" type="presOf" srcId="{77439C3D-1EC4-48F8-B247-E91F41A52FDB}" destId="{DCB2E42D-794D-4A6B-84D4-27C9B0076869}" srcOrd="0" destOrd="0" presId="urn:microsoft.com/office/officeart/2005/8/layout/hierarchy4"/>
    <dgm:cxn modelId="{42F9AAFC-7006-4D03-987B-931D8E60B1DC}" type="presParOf" srcId="{BA3DAE73-96B6-4C7A-8F0E-E28405650359}" destId="{46BDBD76-CEA5-4AA0-9DDF-ED69CDE7CCE5}" srcOrd="0" destOrd="0" presId="urn:microsoft.com/office/officeart/2005/8/layout/hierarchy4"/>
    <dgm:cxn modelId="{BCE37CDA-E50A-482E-87EE-C6A6A9A356EF}" type="presParOf" srcId="{46BDBD76-CEA5-4AA0-9DDF-ED69CDE7CCE5}" destId="{DCB2E42D-794D-4A6B-84D4-27C9B0076869}" srcOrd="0" destOrd="0" presId="urn:microsoft.com/office/officeart/2005/8/layout/hierarchy4"/>
    <dgm:cxn modelId="{9409B3F1-A56B-46DF-BD83-DEFB026B890F}" type="presParOf" srcId="{46BDBD76-CEA5-4AA0-9DDF-ED69CDE7CCE5}" destId="{532F29EE-A1B4-4FE6-B6D3-7D2CFD6CDE4A}" srcOrd="1" destOrd="0" presId="urn:microsoft.com/office/officeart/2005/8/layout/hierarchy4"/>
    <dgm:cxn modelId="{F98A4AC7-633E-4F90-AA05-4CBF78A5892D}" type="presParOf" srcId="{46BDBD76-CEA5-4AA0-9DDF-ED69CDE7CCE5}" destId="{1455B795-085E-4940-A85A-945C0569A015}" srcOrd="2" destOrd="0" presId="urn:microsoft.com/office/officeart/2005/8/layout/hierarchy4"/>
    <dgm:cxn modelId="{C553EE25-8774-4F75-B9DA-26DE2E3047D5}" type="presParOf" srcId="{1455B795-085E-4940-A85A-945C0569A015}" destId="{B8315E93-619D-4110-B887-5700372A1DFA}" srcOrd="0" destOrd="0" presId="urn:microsoft.com/office/officeart/2005/8/layout/hierarchy4"/>
    <dgm:cxn modelId="{A1F22AD9-BFF1-4237-8FD3-9BC8A6F1CD28}" type="presParOf" srcId="{B8315E93-619D-4110-B887-5700372A1DFA}" destId="{1F98E595-F9EB-46AE-A369-A3A8E79018A3}" srcOrd="0" destOrd="0" presId="urn:microsoft.com/office/officeart/2005/8/layout/hierarchy4"/>
    <dgm:cxn modelId="{82A274A6-9A93-47C3-8E69-50EEE616EC1F}" type="presParOf" srcId="{B8315E93-619D-4110-B887-5700372A1DFA}" destId="{2B23018E-080F-4BED-BC6D-AA40192D1EC4}" srcOrd="1" destOrd="0" presId="urn:microsoft.com/office/officeart/2005/8/layout/hierarchy4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2E42D-794D-4A6B-84D4-27C9B0076869}">
      <dsp:nvSpPr>
        <dsp:cNvPr id="0" name=""/>
        <dsp:cNvSpPr/>
      </dsp:nvSpPr>
      <dsp:spPr>
        <a:xfrm>
          <a:off x="164527" y="0"/>
          <a:ext cx="7957773" cy="125118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CC0000"/>
              </a:solidFill>
            </a:rPr>
            <a:t>Служба сестер милосердия</a:t>
          </a:r>
          <a:br>
            <a:rPr lang="ru-RU" sz="3300" b="1" kern="1200" dirty="0" smtClean="0">
              <a:solidFill>
                <a:srgbClr val="CC0000"/>
              </a:solidFill>
            </a:rPr>
          </a:br>
          <a:r>
            <a:rPr lang="ru-RU" sz="3300" b="1" kern="1200" dirty="0" smtClean="0">
              <a:solidFill>
                <a:srgbClr val="CC0000"/>
              </a:solidFill>
            </a:rPr>
            <a:t>Белорусского Общества Красного Креста</a:t>
          </a:r>
        </a:p>
      </dsp:txBody>
      <dsp:txXfrm>
        <a:off x="201173" y="36646"/>
        <a:ext cx="7884481" cy="1177896"/>
      </dsp:txXfrm>
    </dsp:sp>
    <dsp:sp modelId="{1F98E595-F9EB-46AE-A369-A3A8E79018A3}">
      <dsp:nvSpPr>
        <dsp:cNvPr id="0" name=""/>
        <dsp:cNvSpPr/>
      </dsp:nvSpPr>
      <dsp:spPr>
        <a:xfrm>
          <a:off x="144012" y="1582623"/>
          <a:ext cx="8093590" cy="37027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C00000"/>
              </a:solidFill>
            </a:rPr>
            <a:t>Медико-социальная помощь на дому</a:t>
          </a:r>
          <a:endParaRPr lang="ru-RU" sz="3300" kern="1200" dirty="0" smtClean="0">
            <a:solidFill>
              <a:srgbClr val="C00000"/>
            </a:solidFill>
          </a:endParaRP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C00000"/>
              </a:solidFill>
            </a:rPr>
            <a:t>ЦЕЛЬ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Помогать людям оставаться дома настолько долго, насколько это возможно, с максимально высоким уровнем независимости и качества жизни</a:t>
          </a:r>
          <a:endParaRPr lang="ru-RU" sz="28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2461" y="1691072"/>
        <a:ext cx="7876692" cy="3485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A552D-D146-448B-B511-37BD365B2B50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FA208-766C-4F30-B897-09EFBC490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BABEE-28CC-4936-A41D-2D278CF4AC3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7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A208-766C-4F30-B897-09EFBC4906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9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AT" dirty="0" err="1" smtClean="0">
                <a:latin typeface="Arial" pitchFamily="34" charset="0"/>
              </a:rPr>
              <a:t>At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this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point</a:t>
            </a:r>
            <a:r>
              <a:rPr lang="de-AT" dirty="0" smtClean="0">
                <a:latin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</a:rPr>
              <a:t>tried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to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visualise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different </a:t>
            </a:r>
            <a:r>
              <a:rPr lang="de-AT" dirty="0" err="1" smtClean="0">
                <a:latin typeface="Arial" pitchFamily="34" charset="0"/>
              </a:rPr>
              <a:t>participants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within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system</a:t>
            </a:r>
            <a:r>
              <a:rPr lang="de-AT" dirty="0" smtClean="0">
                <a:latin typeface="Arial" pitchFamily="34" charset="0"/>
              </a:rPr>
              <a:t>.</a:t>
            </a:r>
          </a:p>
          <a:p>
            <a:pPr eaLnBrk="1" hangingPunct="1"/>
            <a:endParaRPr lang="de-AT" dirty="0" smtClean="0">
              <a:latin typeface="Arial" pitchFamily="34" charset="0"/>
            </a:endParaRPr>
          </a:p>
          <a:p>
            <a:pPr eaLnBrk="1" hangingPunct="1"/>
            <a:r>
              <a:rPr lang="de-AT" dirty="0" smtClean="0">
                <a:latin typeface="Arial" pitchFamily="34" charset="0"/>
              </a:rPr>
              <a:t>Central </a:t>
            </a:r>
            <a:r>
              <a:rPr lang="de-AT" dirty="0" err="1" smtClean="0">
                <a:latin typeface="Arial" pitchFamily="34" charset="0"/>
              </a:rPr>
              <a:t>is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patient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with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main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responsible</a:t>
            </a:r>
            <a:r>
              <a:rPr lang="de-AT" dirty="0" smtClean="0">
                <a:latin typeface="Arial" pitchFamily="34" charset="0"/>
              </a:rPr>
              <a:t> informal </a:t>
            </a:r>
            <a:r>
              <a:rPr lang="de-AT" dirty="0" err="1" smtClean="0">
                <a:latin typeface="Arial" pitchFamily="34" charset="0"/>
              </a:rPr>
              <a:t>carer</a:t>
            </a:r>
            <a:r>
              <a:rPr lang="de-AT" dirty="0" smtClean="0">
                <a:latin typeface="Arial" pitchFamily="34" charset="0"/>
              </a:rPr>
              <a:t>. </a:t>
            </a:r>
            <a:r>
              <a:rPr lang="de-AT" dirty="0" err="1" smtClean="0">
                <a:latin typeface="Arial" pitchFamily="34" charset="0"/>
              </a:rPr>
              <a:t>Here</a:t>
            </a:r>
            <a:r>
              <a:rPr lang="de-AT" dirty="0" smtClean="0">
                <a:latin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</a:rPr>
              <a:t>they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are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illustrated</a:t>
            </a:r>
            <a:r>
              <a:rPr lang="de-AT" dirty="0" smtClean="0">
                <a:latin typeface="Arial" pitchFamily="34" charset="0"/>
              </a:rPr>
              <a:t> in a </a:t>
            </a:r>
            <a:r>
              <a:rPr lang="de-AT" dirty="0" err="1" smtClean="0">
                <a:latin typeface="Arial" pitchFamily="34" charset="0"/>
              </a:rPr>
              <a:t>house</a:t>
            </a:r>
            <a:r>
              <a:rPr lang="de-AT" dirty="0" smtClean="0">
                <a:latin typeface="Arial" pitchFamily="34" charset="0"/>
              </a:rPr>
              <a:t> but </a:t>
            </a:r>
            <a:r>
              <a:rPr lang="de-AT" dirty="0" err="1" smtClean="0">
                <a:latin typeface="Arial" pitchFamily="34" charset="0"/>
              </a:rPr>
              <a:t>this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has</a:t>
            </a:r>
            <a:r>
              <a:rPr lang="de-AT" dirty="0" smtClean="0">
                <a:latin typeface="Arial" pitchFamily="34" charset="0"/>
              </a:rPr>
              <a:t> not </a:t>
            </a:r>
            <a:r>
              <a:rPr lang="de-AT" dirty="0" err="1" smtClean="0">
                <a:latin typeface="Arial" pitchFamily="34" charset="0"/>
              </a:rPr>
              <a:t>necessarily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to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be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case</a:t>
            </a:r>
            <a:r>
              <a:rPr lang="de-AT" dirty="0" smtClean="0">
                <a:latin typeface="Arial" pitchFamily="34" charset="0"/>
              </a:rPr>
              <a:t>. </a:t>
            </a:r>
            <a:r>
              <a:rPr lang="de-AT" dirty="0" err="1" smtClean="0">
                <a:latin typeface="Arial" pitchFamily="34" charset="0"/>
              </a:rPr>
              <a:t>Very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often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they</a:t>
            </a:r>
            <a:r>
              <a:rPr lang="de-AT" dirty="0" smtClean="0">
                <a:latin typeface="Arial" pitchFamily="34" charset="0"/>
              </a:rPr>
              <a:t> live  </a:t>
            </a:r>
            <a:r>
              <a:rPr lang="de-AT" dirty="0" err="1" smtClean="0">
                <a:latin typeface="Arial" pitchFamily="34" charset="0"/>
              </a:rPr>
              <a:t>seperated</a:t>
            </a:r>
            <a:r>
              <a:rPr lang="de-AT" dirty="0" smtClean="0">
                <a:latin typeface="Arial" pitchFamily="34" charset="0"/>
              </a:rPr>
              <a:t>. </a:t>
            </a:r>
            <a:r>
              <a:rPr lang="de-AT" dirty="0" err="1" smtClean="0">
                <a:latin typeface="Arial" pitchFamily="34" charset="0"/>
              </a:rPr>
              <a:t>Important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is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number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of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elements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that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take</a:t>
            </a:r>
            <a:r>
              <a:rPr lang="de-AT" dirty="0" smtClean="0">
                <a:latin typeface="Arial" pitchFamily="34" charset="0"/>
              </a:rPr>
              <a:t> an </a:t>
            </a:r>
            <a:r>
              <a:rPr lang="de-AT" dirty="0" err="1" smtClean="0">
                <a:latin typeface="Arial" pitchFamily="34" charset="0"/>
              </a:rPr>
              <a:t>influence</a:t>
            </a:r>
            <a:r>
              <a:rPr lang="de-AT" dirty="0" smtClean="0">
                <a:latin typeface="Arial" pitchFamily="34" charset="0"/>
              </a:rPr>
              <a:t> on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home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care</a:t>
            </a:r>
            <a:r>
              <a:rPr lang="de-AT" dirty="0" smtClean="0">
                <a:latin typeface="Arial" pitchFamily="34" charset="0"/>
              </a:rPr>
              <a:t>. The </a:t>
            </a:r>
            <a:r>
              <a:rPr lang="de-AT" dirty="0" err="1" smtClean="0">
                <a:latin typeface="Arial" pitchFamily="34" charset="0"/>
              </a:rPr>
              <a:t>nurse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is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link </a:t>
            </a:r>
            <a:r>
              <a:rPr lang="de-AT" dirty="0" err="1" smtClean="0">
                <a:latin typeface="Arial" pitchFamily="34" charset="0"/>
              </a:rPr>
              <a:t>between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these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elements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and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visualised</a:t>
            </a:r>
            <a:r>
              <a:rPr lang="de-AT" dirty="0" smtClean="0">
                <a:latin typeface="Arial" pitchFamily="34" charset="0"/>
              </a:rPr>
              <a:t> via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car</a:t>
            </a:r>
            <a:r>
              <a:rPr lang="de-AT" dirty="0" smtClean="0">
                <a:latin typeface="Arial" pitchFamily="34" charset="0"/>
              </a:rPr>
              <a:t>. </a:t>
            </a:r>
            <a:r>
              <a:rPr lang="de-AT" dirty="0" err="1" smtClean="0">
                <a:latin typeface="Arial" pitchFamily="34" charset="0"/>
              </a:rPr>
              <a:t>Normally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she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organises</a:t>
            </a:r>
            <a:r>
              <a:rPr lang="de-AT" dirty="0" smtClean="0">
                <a:latin typeface="Arial" pitchFamily="34" charset="0"/>
              </a:rPr>
              <a:t> different </a:t>
            </a:r>
            <a:r>
              <a:rPr lang="de-AT" dirty="0" err="1" smtClean="0">
                <a:latin typeface="Arial" pitchFamily="34" charset="0"/>
              </a:rPr>
              <a:t>social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services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for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client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as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well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as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for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caring</a:t>
            </a:r>
            <a:r>
              <a:rPr lang="de-AT" dirty="0" smtClean="0">
                <a:latin typeface="Arial" pitchFamily="34" charset="0"/>
              </a:rPr>
              <a:t> relatives </a:t>
            </a:r>
            <a:r>
              <a:rPr lang="de-AT" dirty="0" err="1" smtClean="0">
                <a:latin typeface="Arial" pitchFamily="34" charset="0"/>
              </a:rPr>
              <a:t>and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often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is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link </a:t>
            </a:r>
            <a:r>
              <a:rPr lang="de-AT" dirty="0" err="1" smtClean="0">
                <a:latin typeface="Arial" pitchFamily="34" charset="0"/>
              </a:rPr>
              <a:t>to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general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practitioner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or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to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hospital</a:t>
            </a:r>
            <a:r>
              <a:rPr lang="de-AT" dirty="0" smtClean="0">
                <a:latin typeface="Arial" pitchFamily="34" charset="0"/>
              </a:rPr>
              <a:t>.</a:t>
            </a:r>
          </a:p>
          <a:p>
            <a:pPr eaLnBrk="1" hangingPunct="1"/>
            <a:endParaRPr lang="de-AT" dirty="0" smtClean="0">
              <a:latin typeface="Arial" pitchFamily="34" charset="0"/>
            </a:endParaRPr>
          </a:p>
          <a:p>
            <a:pPr eaLnBrk="1" hangingPunct="1"/>
            <a:r>
              <a:rPr lang="de-AT" dirty="0" smtClean="0">
                <a:latin typeface="Arial" pitchFamily="34" charset="0"/>
              </a:rPr>
              <a:t>The Town Hall </a:t>
            </a:r>
            <a:r>
              <a:rPr lang="de-AT" dirty="0" err="1" smtClean="0">
                <a:latin typeface="Arial" pitchFamily="34" charset="0"/>
              </a:rPr>
              <a:t>symbolizes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public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authorities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and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official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regulations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of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home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care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services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and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public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contribution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to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these</a:t>
            </a:r>
            <a:r>
              <a:rPr lang="de-AT" dirty="0" smtClean="0">
                <a:latin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</a:rPr>
              <a:t>services</a:t>
            </a:r>
            <a:r>
              <a:rPr lang="de-AT" dirty="0" smtClean="0">
                <a:latin typeface="Arial" pitchFamily="34" charset="0"/>
              </a:rPr>
              <a:t>.</a:t>
            </a:r>
          </a:p>
          <a:p>
            <a:pPr eaLnBrk="1" hangingPunct="1"/>
            <a:endParaRPr lang="de-A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050E-B6E8-464C-B837-ACB951B433E2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C471E-B781-44FB-832A-870A495E0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1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4644-F145-4271-AFC5-64449C45540E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8E9061-BFE5-41E1-9219-E7CFC1E65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6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4644-F145-4271-AFC5-64449C45540E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8E9061-BFE5-41E1-9219-E7CFC1E65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8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b="31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6393"/>
            <a:ext cx="12192000" cy="958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47" y="11112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616199"/>
            <a:ext cx="10515600" cy="356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D050E-B6E8-464C-B837-ACB951B433E2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7" y="-45691"/>
            <a:ext cx="5899150" cy="998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3800" y="50633"/>
            <a:ext cx="785570" cy="80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atyana.svetlovich@redcross.by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242" y="1268761"/>
            <a:ext cx="9161935" cy="385242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Конвенция о правах инвалидов: 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Белорусское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Общество Красного Креста в организации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медицинской и социальной помощи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160984" y="5517233"/>
            <a:ext cx="107291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fr-CH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Светлович </a:t>
            </a:r>
            <a:r>
              <a:rPr lang="fr-CH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Т.Г</a:t>
            </a:r>
            <a:r>
              <a:rPr lang="fr-CH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Белорусское </a:t>
            </a:r>
            <a:r>
              <a:rPr lang="fr-CH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 Красного Креста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3392" y="908720"/>
            <a:ext cx="10441160" cy="648072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Подопечные   Службы сестер милосердия БОКК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4294967295"/>
          </p:nvPr>
        </p:nvSpPr>
        <p:spPr>
          <a:xfrm>
            <a:off x="695400" y="1556792"/>
            <a:ext cx="7560840" cy="5112568"/>
          </a:xfrm>
        </p:spPr>
        <p:txBody>
          <a:bodyPr>
            <a:no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Одинокие и одиноко проживающие пожилые люди с множественной заболеваемостью,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психическими расстройствами, онкологическими  и другими хроническими тяжелыми заболеваниями </a:t>
            </a:r>
            <a:endParaRPr 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Средний возраст –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2,2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 с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инвалидностью –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т.ч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,5% –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инвалиды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выраженной степенью ограничения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жизнедеятельности</a:t>
            </a:r>
          </a:p>
          <a:p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Люди, живущие с ВИЧ/СПИД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460" name="Picture 6" descr="P13408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988840"/>
            <a:ext cx="3609399" cy="401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88368" y="1052736"/>
            <a:ext cx="10951446" cy="792162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Служба сестер милосердия БОКК: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объем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медико-социальной помощи на дому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51384" y="1916832"/>
            <a:ext cx="6624736" cy="504056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endParaRPr lang="en-US" dirty="0" smtClean="0">
              <a:solidFill>
                <a:srgbClr val="002060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3100" dirty="0" smtClean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Около </a:t>
            </a: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1 500 </a:t>
            </a:r>
            <a:r>
              <a:rPr lang="ru-RU" sz="3100" b="1" dirty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человек </a:t>
            </a:r>
            <a:r>
              <a:rPr lang="ru-RU" sz="3100" dirty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ежегодно получают медико-социальную помощь ССМ БОКК на </a:t>
            </a:r>
            <a:r>
              <a:rPr lang="ru-RU" sz="3100" dirty="0" smtClean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дому </a:t>
            </a:r>
            <a:r>
              <a:rPr lang="ru-RU" sz="3100" i="1" dirty="0" smtClean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(2016 – 1 450 чел.)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3100" dirty="0" smtClean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Всего </a:t>
            </a:r>
            <a:r>
              <a:rPr lang="ru-RU" sz="3100" dirty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оказывается </a:t>
            </a:r>
            <a:r>
              <a:rPr lang="ru-RU" sz="3100" b="1" dirty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более миллиона </a:t>
            </a:r>
            <a:r>
              <a:rPr lang="ru-RU" sz="3100" dirty="0" smtClean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услуг МСП </a:t>
            </a:r>
            <a:r>
              <a:rPr lang="ru-RU" sz="3100" dirty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на дому в </a:t>
            </a:r>
            <a:r>
              <a:rPr lang="ru-RU" sz="3100" dirty="0" smtClean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год 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3100" dirty="0" smtClean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Более </a:t>
            </a: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70% </a:t>
            </a:r>
            <a:r>
              <a:rPr lang="ru-RU" sz="3100" dirty="0" smtClean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составляют услуги медицинской помощи и индивидуального ухода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3100" dirty="0" smtClean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Паллиативный </a:t>
            </a:r>
            <a:r>
              <a:rPr lang="ru-RU" sz="3100" dirty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уход на дому в 2016  получили </a:t>
            </a:r>
            <a:r>
              <a:rPr lang="ru-RU" sz="3100" b="1" dirty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167 человек</a:t>
            </a:r>
            <a:r>
              <a:rPr lang="ru-RU" sz="3100" dirty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, </a:t>
            </a:r>
            <a:r>
              <a:rPr lang="ru-RU" sz="3100" b="1" dirty="0">
                <a:solidFill>
                  <a:srgbClr val="00206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живущих с ВИЧ 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5" name="Picture 15" descr="VNS BRC LOGO_final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751" y="22746"/>
            <a:ext cx="1152127" cy="89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053993"/>
              </p:ext>
            </p:extLst>
          </p:nvPr>
        </p:nvGraphicFramePr>
        <p:xfrm>
          <a:off x="6600056" y="2276872"/>
          <a:ext cx="551582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56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908720"/>
            <a:ext cx="11017224" cy="165618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Реализация государственного социального заказа при оказании медико-социальных услуг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2132856"/>
            <a:ext cx="11305256" cy="4608512"/>
          </a:xfrm>
        </p:spPr>
        <p:txBody>
          <a:bodyPr>
            <a:noAutofit/>
          </a:bodyPr>
          <a:lstStyle/>
          <a:p>
            <a:pPr marL="228600" lvl="2">
              <a:spcBef>
                <a:spcPts val="1000"/>
              </a:spcBef>
              <a:buClr>
                <a:srgbClr val="FF0000"/>
              </a:buClr>
              <a:defRPr/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 г. – апробация в 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Гродно</a:t>
            </a:r>
          </a:p>
          <a:p>
            <a:pPr marL="228600" lvl="2">
              <a:spcBef>
                <a:spcPts val="1000"/>
              </a:spcBef>
              <a:buClr>
                <a:srgbClr val="FF0000"/>
              </a:buClr>
              <a:defRPr/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– 2016 гг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84  договора 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выполнение ГСЗ  с районными исполнительными и распорядительными органами Витебской, Гродненской, Минской, Гомельской и Брестской областей</a:t>
            </a:r>
          </a:p>
          <a:p>
            <a:pPr marL="228600" lvl="2">
              <a:spcBef>
                <a:spcPts val="1000"/>
              </a:spcBef>
              <a:buClr>
                <a:srgbClr val="FF0000"/>
              </a:buClr>
              <a:defRPr/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г. – финансирование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73 ставок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медицинских 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младших сестер милосердия БОКК</a:t>
            </a:r>
          </a:p>
          <a:p>
            <a:pPr marL="228600" lvl="2">
              <a:spcBef>
                <a:spcPts val="1000"/>
              </a:spcBef>
              <a:buClr>
                <a:srgbClr val="FF0000"/>
              </a:buClr>
              <a:defRPr/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700 граждан 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пожилого и старческого возраста с частичной или полной утратой способности к самообслуживанию и передвижению, нуждающихся в постороннем уходе, получают медико-социальные услуги на дому</a:t>
            </a:r>
          </a:p>
          <a:p>
            <a:pPr marL="228600" lvl="2">
              <a:spcBef>
                <a:spcPts val="1000"/>
              </a:spcBef>
              <a:buClr>
                <a:srgbClr val="FF0000"/>
              </a:buClr>
              <a:defRPr/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Оказание услуг осуществляется на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бесплатной основе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95400" y="2132856"/>
            <a:ext cx="10515600" cy="356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266" y="630950"/>
            <a:ext cx="10363200" cy="9779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УХОД НА ДОМУ</a:t>
            </a:r>
            <a:r>
              <a:rPr lang="de-A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–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команда</a:t>
            </a:r>
            <a:endParaRPr lang="de-AT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7411" name="Group 5"/>
          <p:cNvGrpSpPr>
            <a:grpSpLocks/>
          </p:cNvGrpSpPr>
          <p:nvPr/>
        </p:nvGrpSpPr>
        <p:grpSpPr bwMode="auto">
          <a:xfrm>
            <a:off x="10195985" y="392113"/>
            <a:ext cx="1536700" cy="2305050"/>
            <a:chOff x="3358" y="346"/>
            <a:chExt cx="1655" cy="1678"/>
          </a:xfrm>
        </p:grpSpPr>
        <p:sp>
          <p:nvSpPr>
            <p:cNvPr id="17482" name="Line 6"/>
            <p:cNvSpPr>
              <a:spLocks noChangeShapeType="1"/>
            </p:cNvSpPr>
            <p:nvPr/>
          </p:nvSpPr>
          <p:spPr bwMode="auto">
            <a:xfrm>
              <a:off x="4014" y="175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83" name="Rectangle 7"/>
            <p:cNvSpPr>
              <a:spLocks noChangeArrowheads="1"/>
            </p:cNvSpPr>
            <p:nvPr/>
          </p:nvSpPr>
          <p:spPr bwMode="auto">
            <a:xfrm>
              <a:off x="3878" y="1752"/>
              <a:ext cx="273" cy="2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84" name="Rectangle 8"/>
            <p:cNvSpPr>
              <a:spLocks noChangeArrowheads="1"/>
            </p:cNvSpPr>
            <p:nvPr/>
          </p:nvSpPr>
          <p:spPr bwMode="auto">
            <a:xfrm>
              <a:off x="3470" y="1026"/>
              <a:ext cx="1428" cy="99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85" name="Rectangle 9"/>
            <p:cNvSpPr>
              <a:spLocks noChangeArrowheads="1"/>
            </p:cNvSpPr>
            <p:nvPr/>
          </p:nvSpPr>
          <p:spPr bwMode="auto">
            <a:xfrm>
              <a:off x="3606" y="1162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86" name="Rectangle 10"/>
            <p:cNvSpPr>
              <a:spLocks noChangeArrowheads="1"/>
            </p:cNvSpPr>
            <p:nvPr/>
          </p:nvSpPr>
          <p:spPr bwMode="auto">
            <a:xfrm>
              <a:off x="3606" y="138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87" name="Rectangle 11"/>
            <p:cNvSpPr>
              <a:spLocks noChangeArrowheads="1"/>
            </p:cNvSpPr>
            <p:nvPr/>
          </p:nvSpPr>
          <p:spPr bwMode="auto">
            <a:xfrm>
              <a:off x="3606" y="1752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88" name="Rectangle 12"/>
            <p:cNvSpPr>
              <a:spLocks noChangeArrowheads="1"/>
            </p:cNvSpPr>
            <p:nvPr/>
          </p:nvSpPr>
          <p:spPr bwMode="auto">
            <a:xfrm>
              <a:off x="3788" y="1162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89" name="Rectangle 13"/>
            <p:cNvSpPr>
              <a:spLocks noChangeArrowheads="1"/>
            </p:cNvSpPr>
            <p:nvPr/>
          </p:nvSpPr>
          <p:spPr bwMode="auto">
            <a:xfrm>
              <a:off x="4105" y="1162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90" name="Rectangle 14"/>
            <p:cNvSpPr>
              <a:spLocks noChangeArrowheads="1"/>
            </p:cNvSpPr>
            <p:nvPr/>
          </p:nvSpPr>
          <p:spPr bwMode="auto">
            <a:xfrm>
              <a:off x="3788" y="138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91" name="Rectangle 15"/>
            <p:cNvSpPr>
              <a:spLocks noChangeArrowheads="1"/>
            </p:cNvSpPr>
            <p:nvPr/>
          </p:nvSpPr>
          <p:spPr bwMode="auto">
            <a:xfrm>
              <a:off x="4105" y="138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92" name="Rectangle 16"/>
            <p:cNvSpPr>
              <a:spLocks noChangeArrowheads="1"/>
            </p:cNvSpPr>
            <p:nvPr/>
          </p:nvSpPr>
          <p:spPr bwMode="auto">
            <a:xfrm>
              <a:off x="4287" y="1162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93" name="Rectangle 17"/>
            <p:cNvSpPr>
              <a:spLocks noChangeArrowheads="1"/>
            </p:cNvSpPr>
            <p:nvPr/>
          </p:nvSpPr>
          <p:spPr bwMode="auto">
            <a:xfrm>
              <a:off x="4287" y="138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94" name="Rectangle 18"/>
            <p:cNvSpPr>
              <a:spLocks noChangeArrowheads="1"/>
            </p:cNvSpPr>
            <p:nvPr/>
          </p:nvSpPr>
          <p:spPr bwMode="auto">
            <a:xfrm>
              <a:off x="4286" y="1752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95" name="Rectangle 19"/>
            <p:cNvSpPr>
              <a:spLocks noChangeArrowheads="1"/>
            </p:cNvSpPr>
            <p:nvPr/>
          </p:nvSpPr>
          <p:spPr bwMode="auto">
            <a:xfrm>
              <a:off x="4468" y="1162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96" name="Rectangle 20"/>
            <p:cNvSpPr>
              <a:spLocks noChangeArrowheads="1"/>
            </p:cNvSpPr>
            <p:nvPr/>
          </p:nvSpPr>
          <p:spPr bwMode="auto">
            <a:xfrm>
              <a:off x="4468" y="1389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97" name="Rectangle 21"/>
            <p:cNvSpPr>
              <a:spLocks noChangeArrowheads="1"/>
            </p:cNvSpPr>
            <p:nvPr/>
          </p:nvSpPr>
          <p:spPr bwMode="auto">
            <a:xfrm>
              <a:off x="4468" y="1752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98" name="AutoShape 22"/>
            <p:cNvSpPr>
              <a:spLocks noChangeArrowheads="1"/>
            </p:cNvSpPr>
            <p:nvPr/>
          </p:nvSpPr>
          <p:spPr bwMode="auto">
            <a:xfrm>
              <a:off x="3358" y="346"/>
              <a:ext cx="1655" cy="680"/>
            </a:xfrm>
            <a:prstGeom prst="triangle">
              <a:avLst>
                <a:gd name="adj" fmla="val 49546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17412" name="Group 23"/>
          <p:cNvGrpSpPr>
            <a:grpSpLocks/>
          </p:cNvGrpSpPr>
          <p:nvPr/>
        </p:nvGrpSpPr>
        <p:grpSpPr bwMode="auto">
          <a:xfrm>
            <a:off x="8284633" y="1089025"/>
            <a:ext cx="2015067" cy="1873250"/>
            <a:chOff x="4150" y="1026"/>
            <a:chExt cx="952" cy="1180"/>
          </a:xfrm>
        </p:grpSpPr>
        <p:grpSp>
          <p:nvGrpSpPr>
            <p:cNvPr id="17474" name="Group 24"/>
            <p:cNvGrpSpPr>
              <a:grpSpLocks/>
            </p:cNvGrpSpPr>
            <p:nvPr/>
          </p:nvGrpSpPr>
          <p:grpSpPr bwMode="auto">
            <a:xfrm>
              <a:off x="4150" y="1026"/>
              <a:ext cx="952" cy="1180"/>
              <a:chOff x="1066" y="1661"/>
              <a:chExt cx="1950" cy="1860"/>
            </a:xfrm>
          </p:grpSpPr>
          <p:grpSp>
            <p:nvGrpSpPr>
              <p:cNvPr id="17476" name="Group 25"/>
              <p:cNvGrpSpPr>
                <a:grpSpLocks/>
              </p:cNvGrpSpPr>
              <p:nvPr/>
            </p:nvGrpSpPr>
            <p:grpSpPr bwMode="auto">
              <a:xfrm>
                <a:off x="1066" y="1661"/>
                <a:ext cx="1950" cy="1860"/>
                <a:chOff x="1066" y="1661"/>
                <a:chExt cx="1950" cy="1860"/>
              </a:xfrm>
            </p:grpSpPr>
            <p:sp>
              <p:nvSpPr>
                <p:cNvPr id="10305" name="Rectangle 26"/>
                <p:cNvSpPr>
                  <a:spLocks noChangeArrowheads="1"/>
                </p:cNvSpPr>
                <p:nvPr/>
              </p:nvSpPr>
              <p:spPr bwMode="auto">
                <a:xfrm>
                  <a:off x="1383" y="2478"/>
                  <a:ext cx="1315" cy="104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endParaRPr lang="de-AT"/>
                </a:p>
              </p:txBody>
            </p:sp>
            <p:sp>
              <p:nvSpPr>
                <p:cNvPr id="10306" name="AutoShape 27"/>
                <p:cNvSpPr>
                  <a:spLocks noChangeArrowheads="1"/>
                </p:cNvSpPr>
                <p:nvPr/>
              </p:nvSpPr>
              <p:spPr bwMode="auto">
                <a:xfrm>
                  <a:off x="1066" y="1661"/>
                  <a:ext cx="1950" cy="817"/>
                </a:xfrm>
                <a:prstGeom prst="triangle">
                  <a:avLst>
                    <a:gd name="adj" fmla="val 5034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endParaRPr lang="de-AT">
                    <a:solidFill>
                      <a:srgbClr val="B61F06"/>
                    </a:solidFill>
                  </a:endParaRPr>
                </a:p>
              </p:txBody>
            </p:sp>
          </p:grpSp>
          <p:sp>
            <p:nvSpPr>
              <p:cNvPr id="10302" name="Rectangle 28"/>
              <p:cNvSpPr>
                <a:spLocks noChangeArrowheads="1"/>
              </p:cNvSpPr>
              <p:nvPr/>
            </p:nvSpPr>
            <p:spPr bwMode="auto">
              <a:xfrm>
                <a:off x="1566" y="2659"/>
                <a:ext cx="225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de-AT"/>
              </a:p>
            </p:txBody>
          </p:sp>
          <p:sp>
            <p:nvSpPr>
              <p:cNvPr id="10303" name="Rectangle 29"/>
              <p:cNvSpPr>
                <a:spLocks noChangeArrowheads="1"/>
              </p:cNvSpPr>
              <p:nvPr/>
            </p:nvSpPr>
            <p:spPr bwMode="auto">
              <a:xfrm>
                <a:off x="1926" y="2659"/>
                <a:ext cx="227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de-AT"/>
              </a:p>
            </p:txBody>
          </p:sp>
          <p:sp>
            <p:nvSpPr>
              <p:cNvPr id="10304" name="Rectangle 30"/>
              <p:cNvSpPr>
                <a:spLocks noChangeArrowheads="1"/>
              </p:cNvSpPr>
              <p:nvPr/>
            </p:nvSpPr>
            <p:spPr bwMode="auto">
              <a:xfrm>
                <a:off x="2246" y="3158"/>
                <a:ext cx="315" cy="3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de-AT"/>
              </a:p>
            </p:txBody>
          </p:sp>
        </p:grpSp>
        <p:sp>
          <p:nvSpPr>
            <p:cNvPr id="10300" name="Text Box 31"/>
            <p:cNvSpPr txBox="1">
              <a:spLocks noChangeArrowheads="1"/>
            </p:cNvSpPr>
            <p:nvPr/>
          </p:nvSpPr>
          <p:spPr bwMode="auto">
            <a:xfrm>
              <a:off x="4332" y="1842"/>
              <a:ext cx="471" cy="2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de-AT" sz="2200" dirty="0">
                <a:latin typeface="Dunant" pitchFamily="34" charset="0"/>
              </a:endParaRPr>
            </a:p>
          </p:txBody>
        </p:sp>
      </p:grpSp>
      <p:grpSp>
        <p:nvGrpSpPr>
          <p:cNvPr id="17413" name="Group 43"/>
          <p:cNvGrpSpPr>
            <a:grpSpLocks/>
          </p:cNvGrpSpPr>
          <p:nvPr/>
        </p:nvGrpSpPr>
        <p:grpSpPr bwMode="auto">
          <a:xfrm>
            <a:off x="315384" y="1316039"/>
            <a:ext cx="1970616" cy="1438275"/>
            <a:chOff x="1066" y="1661"/>
            <a:chExt cx="1950" cy="1860"/>
          </a:xfrm>
        </p:grpSpPr>
        <p:sp>
          <p:nvSpPr>
            <p:cNvPr id="10289" name="Rectangle 44"/>
            <p:cNvSpPr>
              <a:spLocks noChangeArrowheads="1"/>
            </p:cNvSpPr>
            <p:nvPr/>
          </p:nvSpPr>
          <p:spPr bwMode="auto">
            <a:xfrm>
              <a:off x="1319" y="2478"/>
              <a:ext cx="1315" cy="104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AT" sz="2200">
                <a:latin typeface="Dunant" pitchFamily="34" charset="0"/>
              </a:endParaRPr>
            </a:p>
          </p:txBody>
        </p:sp>
        <p:sp>
          <p:nvSpPr>
            <p:cNvPr id="10290" name="AutoShape 45"/>
            <p:cNvSpPr>
              <a:spLocks noChangeArrowheads="1"/>
            </p:cNvSpPr>
            <p:nvPr/>
          </p:nvSpPr>
          <p:spPr bwMode="auto">
            <a:xfrm>
              <a:off x="1066" y="1661"/>
              <a:ext cx="1950" cy="817"/>
            </a:xfrm>
            <a:prstGeom prst="triangle">
              <a:avLst>
                <a:gd name="adj" fmla="val 50343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AT" sz="2200">
                <a:solidFill>
                  <a:schemeClr val="accent2"/>
                </a:solidFill>
                <a:latin typeface="Dunant" pitchFamily="34" charset="0"/>
              </a:endParaRPr>
            </a:p>
          </p:txBody>
        </p:sp>
      </p:grpSp>
      <p:grpSp>
        <p:nvGrpSpPr>
          <p:cNvPr id="17414" name="Group 48"/>
          <p:cNvGrpSpPr>
            <a:grpSpLocks/>
          </p:cNvGrpSpPr>
          <p:nvPr/>
        </p:nvGrpSpPr>
        <p:grpSpPr bwMode="auto">
          <a:xfrm>
            <a:off x="3915834" y="1152525"/>
            <a:ext cx="3839633" cy="2376488"/>
            <a:chOff x="2064" y="1344"/>
            <a:chExt cx="1814" cy="1497"/>
          </a:xfrm>
        </p:grpSpPr>
        <p:sp>
          <p:nvSpPr>
            <p:cNvPr id="10284" name="Rectangle 49"/>
            <p:cNvSpPr>
              <a:spLocks noChangeArrowheads="1"/>
            </p:cNvSpPr>
            <p:nvPr/>
          </p:nvSpPr>
          <p:spPr bwMode="auto">
            <a:xfrm>
              <a:off x="2359" y="2002"/>
              <a:ext cx="1223" cy="8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0285" name="AutoShape 50"/>
            <p:cNvSpPr>
              <a:spLocks noChangeArrowheads="1"/>
            </p:cNvSpPr>
            <p:nvPr/>
          </p:nvSpPr>
          <p:spPr bwMode="auto">
            <a:xfrm>
              <a:off x="2064" y="1344"/>
              <a:ext cx="1814" cy="658"/>
            </a:xfrm>
            <a:prstGeom prst="triangle">
              <a:avLst>
                <a:gd name="adj" fmla="val 50343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AT">
                <a:solidFill>
                  <a:schemeClr val="accent2"/>
                </a:solidFill>
              </a:endParaRPr>
            </a:p>
          </p:txBody>
        </p:sp>
        <p:sp>
          <p:nvSpPr>
            <p:cNvPr id="10286" name="Text Box 51"/>
            <p:cNvSpPr txBox="1">
              <a:spLocks noChangeArrowheads="1"/>
            </p:cNvSpPr>
            <p:nvPr/>
          </p:nvSpPr>
          <p:spPr bwMode="auto">
            <a:xfrm>
              <a:off x="2426" y="2199"/>
              <a:ext cx="1044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AT" b="1" dirty="0"/>
                <a:t>  </a:t>
              </a:r>
              <a:r>
                <a:rPr lang="ru-RU" b="1" dirty="0"/>
                <a:t>ПАЦИЕНТ</a:t>
              </a:r>
              <a:endParaRPr lang="de-AT" b="1" dirty="0"/>
            </a:p>
          </p:txBody>
        </p:sp>
      </p:grpSp>
      <p:grpSp>
        <p:nvGrpSpPr>
          <p:cNvPr id="17415" name="Group 53"/>
          <p:cNvGrpSpPr>
            <a:grpSpLocks/>
          </p:cNvGrpSpPr>
          <p:nvPr/>
        </p:nvGrpSpPr>
        <p:grpSpPr bwMode="auto">
          <a:xfrm>
            <a:off x="1678518" y="2362200"/>
            <a:ext cx="2724149" cy="1905000"/>
            <a:chOff x="295" y="2795"/>
            <a:chExt cx="1089" cy="1055"/>
          </a:xfrm>
        </p:grpSpPr>
        <p:grpSp>
          <p:nvGrpSpPr>
            <p:cNvPr id="17465" name="Group 54"/>
            <p:cNvGrpSpPr>
              <a:grpSpLocks/>
            </p:cNvGrpSpPr>
            <p:nvPr/>
          </p:nvGrpSpPr>
          <p:grpSpPr bwMode="auto">
            <a:xfrm>
              <a:off x="295" y="2795"/>
              <a:ext cx="1089" cy="1055"/>
              <a:chOff x="1066" y="1661"/>
              <a:chExt cx="1950" cy="2061"/>
            </a:xfrm>
          </p:grpSpPr>
          <p:sp>
            <p:nvSpPr>
              <p:cNvPr id="10280" name="Rectangle 55"/>
              <p:cNvSpPr>
                <a:spLocks noChangeArrowheads="1"/>
              </p:cNvSpPr>
              <p:nvPr/>
            </p:nvSpPr>
            <p:spPr bwMode="auto">
              <a:xfrm>
                <a:off x="1383" y="2479"/>
                <a:ext cx="1470" cy="124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10281" name="AutoShape 56"/>
              <p:cNvSpPr>
                <a:spLocks noChangeArrowheads="1"/>
              </p:cNvSpPr>
              <p:nvPr/>
            </p:nvSpPr>
            <p:spPr bwMode="auto">
              <a:xfrm>
                <a:off x="1066" y="1661"/>
                <a:ext cx="1950" cy="818"/>
              </a:xfrm>
              <a:prstGeom prst="triangle">
                <a:avLst>
                  <a:gd name="adj" fmla="val 50343"/>
                </a:avLst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de-AT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0279" name="Text Box 57"/>
            <p:cNvSpPr txBox="1">
              <a:spLocks noChangeArrowheads="1"/>
            </p:cNvSpPr>
            <p:nvPr/>
          </p:nvSpPr>
          <p:spPr bwMode="auto">
            <a:xfrm>
              <a:off x="515" y="3294"/>
              <a:ext cx="778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de-AT" sz="2200" dirty="0">
                <a:latin typeface="Dunant" pitchFamily="34" charset="0"/>
              </a:endParaRPr>
            </a:p>
          </p:txBody>
        </p:sp>
      </p:grpSp>
      <p:grpSp>
        <p:nvGrpSpPr>
          <p:cNvPr id="17416" name="Group 63"/>
          <p:cNvGrpSpPr>
            <a:grpSpLocks/>
          </p:cNvGrpSpPr>
          <p:nvPr/>
        </p:nvGrpSpPr>
        <p:grpSpPr bwMode="auto">
          <a:xfrm>
            <a:off x="7215717" y="2625725"/>
            <a:ext cx="1979083" cy="1581150"/>
            <a:chOff x="3629" y="2906"/>
            <a:chExt cx="965" cy="1070"/>
          </a:xfrm>
        </p:grpSpPr>
        <p:grpSp>
          <p:nvGrpSpPr>
            <p:cNvPr id="17461" name="Group 64"/>
            <p:cNvGrpSpPr>
              <a:grpSpLocks/>
            </p:cNvGrpSpPr>
            <p:nvPr/>
          </p:nvGrpSpPr>
          <p:grpSpPr bwMode="auto">
            <a:xfrm>
              <a:off x="3629" y="2906"/>
              <a:ext cx="965" cy="1070"/>
              <a:chOff x="1066" y="1899"/>
              <a:chExt cx="883" cy="1627"/>
            </a:xfrm>
          </p:grpSpPr>
          <p:sp>
            <p:nvSpPr>
              <p:cNvPr id="10272" name="Rectangle 65"/>
              <p:cNvSpPr>
                <a:spLocks noChangeArrowheads="1"/>
              </p:cNvSpPr>
              <p:nvPr/>
            </p:nvSpPr>
            <p:spPr bwMode="auto">
              <a:xfrm>
                <a:off x="1229" y="2484"/>
                <a:ext cx="587" cy="104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10273" name="AutoShape 66"/>
              <p:cNvSpPr>
                <a:spLocks noChangeArrowheads="1"/>
              </p:cNvSpPr>
              <p:nvPr/>
            </p:nvSpPr>
            <p:spPr bwMode="auto">
              <a:xfrm>
                <a:off x="1066" y="1899"/>
                <a:ext cx="883" cy="578"/>
              </a:xfrm>
              <a:prstGeom prst="triangle">
                <a:avLst>
                  <a:gd name="adj" fmla="val 50343"/>
                </a:avLst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de-AT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0271" name="Text Box 67"/>
            <p:cNvSpPr txBox="1">
              <a:spLocks noChangeArrowheads="1"/>
            </p:cNvSpPr>
            <p:nvPr/>
          </p:nvSpPr>
          <p:spPr bwMode="auto">
            <a:xfrm>
              <a:off x="3854" y="3339"/>
              <a:ext cx="610" cy="2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de-AT" sz="2000" dirty="0"/>
            </a:p>
          </p:txBody>
        </p:sp>
      </p:grpSp>
      <p:grpSp>
        <p:nvGrpSpPr>
          <p:cNvPr id="17418" name="Group 32"/>
          <p:cNvGrpSpPr>
            <a:grpSpLocks/>
          </p:cNvGrpSpPr>
          <p:nvPr/>
        </p:nvGrpSpPr>
        <p:grpSpPr bwMode="auto">
          <a:xfrm>
            <a:off x="9550401" y="2786063"/>
            <a:ext cx="2343151" cy="1390650"/>
            <a:chOff x="4468" y="2432"/>
            <a:chExt cx="952" cy="772"/>
          </a:xfrm>
        </p:grpSpPr>
        <p:grpSp>
          <p:nvGrpSpPr>
            <p:cNvPr id="17445" name="Group 33"/>
            <p:cNvGrpSpPr>
              <a:grpSpLocks/>
            </p:cNvGrpSpPr>
            <p:nvPr/>
          </p:nvGrpSpPr>
          <p:grpSpPr bwMode="auto">
            <a:xfrm>
              <a:off x="4468" y="2432"/>
              <a:ext cx="952" cy="772"/>
              <a:chOff x="1066" y="1661"/>
              <a:chExt cx="1950" cy="1860"/>
            </a:xfrm>
          </p:grpSpPr>
          <p:sp>
            <p:nvSpPr>
              <p:cNvPr id="86" name="Rectangle 34"/>
              <p:cNvSpPr>
                <a:spLocks noChangeArrowheads="1"/>
              </p:cNvSpPr>
              <p:nvPr/>
            </p:nvSpPr>
            <p:spPr bwMode="auto">
              <a:xfrm>
                <a:off x="1383" y="2478"/>
                <a:ext cx="1314" cy="104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87" name="AutoShape 35"/>
              <p:cNvSpPr>
                <a:spLocks noChangeArrowheads="1"/>
              </p:cNvSpPr>
              <p:nvPr/>
            </p:nvSpPr>
            <p:spPr bwMode="auto">
              <a:xfrm>
                <a:off x="1066" y="1661"/>
                <a:ext cx="1950" cy="817"/>
              </a:xfrm>
              <a:prstGeom prst="triangle">
                <a:avLst>
                  <a:gd name="adj" fmla="val 50343"/>
                </a:avLst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de-AT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85" name="Text Box 36"/>
            <p:cNvSpPr txBox="1">
              <a:spLocks noChangeArrowheads="1"/>
            </p:cNvSpPr>
            <p:nvPr/>
          </p:nvSpPr>
          <p:spPr bwMode="auto">
            <a:xfrm>
              <a:off x="4601" y="2788"/>
              <a:ext cx="725" cy="2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de-AT" sz="2200" dirty="0">
                <a:latin typeface="Dunant" pitchFamily="34" charset="0"/>
              </a:endParaRPr>
            </a:p>
          </p:txBody>
        </p:sp>
      </p:grpSp>
      <p:grpSp>
        <p:nvGrpSpPr>
          <p:cNvPr id="17419" name="Group 53"/>
          <p:cNvGrpSpPr>
            <a:grpSpLocks/>
          </p:cNvGrpSpPr>
          <p:nvPr/>
        </p:nvGrpSpPr>
        <p:grpSpPr bwMode="auto">
          <a:xfrm>
            <a:off x="228600" y="2984500"/>
            <a:ext cx="1754717" cy="1263650"/>
            <a:chOff x="295" y="2795"/>
            <a:chExt cx="1089" cy="1061"/>
          </a:xfrm>
        </p:grpSpPr>
        <p:grpSp>
          <p:nvGrpSpPr>
            <p:cNvPr id="17441" name="Group 54"/>
            <p:cNvGrpSpPr>
              <a:grpSpLocks/>
            </p:cNvGrpSpPr>
            <p:nvPr/>
          </p:nvGrpSpPr>
          <p:grpSpPr bwMode="auto">
            <a:xfrm>
              <a:off x="295" y="2795"/>
              <a:ext cx="1089" cy="1061"/>
              <a:chOff x="1066" y="1661"/>
              <a:chExt cx="1950" cy="2072"/>
            </a:xfrm>
          </p:grpSpPr>
          <p:sp>
            <p:nvSpPr>
              <p:cNvPr id="92" name="Rectangle 55"/>
              <p:cNvSpPr>
                <a:spLocks noChangeArrowheads="1"/>
              </p:cNvSpPr>
              <p:nvPr/>
            </p:nvSpPr>
            <p:spPr bwMode="auto">
              <a:xfrm>
                <a:off x="1233" y="2489"/>
                <a:ext cx="1470" cy="12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93" name="AutoShape 56"/>
              <p:cNvSpPr>
                <a:spLocks noChangeArrowheads="1"/>
              </p:cNvSpPr>
              <p:nvPr/>
            </p:nvSpPr>
            <p:spPr bwMode="auto">
              <a:xfrm>
                <a:off x="1066" y="1661"/>
                <a:ext cx="1950" cy="817"/>
              </a:xfrm>
              <a:prstGeom prst="triangle">
                <a:avLst>
                  <a:gd name="adj" fmla="val 50343"/>
                </a:avLst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de-AT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91" name="Text Box 57"/>
            <p:cNvSpPr txBox="1">
              <a:spLocks noChangeArrowheads="1"/>
            </p:cNvSpPr>
            <p:nvPr/>
          </p:nvSpPr>
          <p:spPr bwMode="auto">
            <a:xfrm>
              <a:off x="514" y="3294"/>
              <a:ext cx="779" cy="31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de-AT" dirty="0">
                <a:latin typeface="Dunant" pitchFamily="34" charset="0"/>
              </a:endParaRPr>
            </a:p>
          </p:txBody>
        </p:sp>
      </p:grpSp>
      <p:grpSp>
        <p:nvGrpSpPr>
          <p:cNvPr id="17420" name="Group 58"/>
          <p:cNvGrpSpPr>
            <a:grpSpLocks/>
          </p:cNvGrpSpPr>
          <p:nvPr/>
        </p:nvGrpSpPr>
        <p:grpSpPr bwMode="auto">
          <a:xfrm>
            <a:off x="0" y="4356100"/>
            <a:ext cx="2251293" cy="1582738"/>
            <a:chOff x="49" y="2513"/>
            <a:chExt cx="1270" cy="1043"/>
          </a:xfrm>
        </p:grpSpPr>
        <p:grpSp>
          <p:nvGrpSpPr>
            <p:cNvPr id="17437" name="Group 59"/>
            <p:cNvGrpSpPr>
              <a:grpSpLocks/>
            </p:cNvGrpSpPr>
            <p:nvPr/>
          </p:nvGrpSpPr>
          <p:grpSpPr bwMode="auto">
            <a:xfrm>
              <a:off x="49" y="2513"/>
              <a:ext cx="1270" cy="1043"/>
              <a:chOff x="689" y="1562"/>
              <a:chExt cx="1950" cy="1860"/>
            </a:xfrm>
          </p:grpSpPr>
          <p:sp>
            <p:nvSpPr>
              <p:cNvPr id="10276" name="Rectangle 60"/>
              <p:cNvSpPr>
                <a:spLocks noChangeArrowheads="1"/>
              </p:cNvSpPr>
              <p:nvPr/>
            </p:nvSpPr>
            <p:spPr bwMode="auto">
              <a:xfrm>
                <a:off x="988" y="2379"/>
                <a:ext cx="1316" cy="1043"/>
              </a:xfrm>
              <a:prstGeom prst="rect">
                <a:avLst/>
              </a:prstGeom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10277" name="AutoShape 61"/>
              <p:cNvSpPr>
                <a:spLocks noChangeArrowheads="1"/>
              </p:cNvSpPr>
              <p:nvPr/>
            </p:nvSpPr>
            <p:spPr bwMode="auto">
              <a:xfrm>
                <a:off x="689" y="1562"/>
                <a:ext cx="1954" cy="817"/>
              </a:xfrm>
              <a:prstGeom prst="triangle">
                <a:avLst>
                  <a:gd name="adj" fmla="val 50343"/>
                </a:avLst>
              </a:prstGeom>
              <a:ln>
                <a:solidFill>
                  <a:schemeClr val="accent1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de-AT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0275" name="Text Box 62"/>
            <p:cNvSpPr txBox="1">
              <a:spLocks noChangeArrowheads="1"/>
            </p:cNvSpPr>
            <p:nvPr/>
          </p:nvSpPr>
          <p:spPr bwMode="auto">
            <a:xfrm>
              <a:off x="292" y="3174"/>
              <a:ext cx="927" cy="172"/>
            </a:xfrm>
            <a:prstGeom prst="rect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ru-RU" sz="2200" dirty="0" smtClean="0">
                  <a:latin typeface="Dunant" pitchFamily="34" charset="0"/>
                </a:rPr>
                <a:t>ТЦСОН</a:t>
              </a:r>
              <a:endParaRPr lang="de-AT" sz="2200" dirty="0">
                <a:latin typeface="Dunant" pitchFamily="34" charset="0"/>
              </a:endParaRPr>
            </a:p>
          </p:txBody>
        </p:sp>
      </p:grpSp>
      <p:grpSp>
        <p:nvGrpSpPr>
          <p:cNvPr id="17421" name="Group 32"/>
          <p:cNvGrpSpPr>
            <a:grpSpLocks/>
          </p:cNvGrpSpPr>
          <p:nvPr/>
        </p:nvGrpSpPr>
        <p:grpSpPr bwMode="auto">
          <a:xfrm>
            <a:off x="8811685" y="3854450"/>
            <a:ext cx="2078567" cy="1284288"/>
            <a:chOff x="4468" y="2432"/>
            <a:chExt cx="952" cy="772"/>
          </a:xfrm>
        </p:grpSpPr>
        <p:grpSp>
          <p:nvGrpSpPr>
            <p:cNvPr id="17433" name="Group 33"/>
            <p:cNvGrpSpPr>
              <a:grpSpLocks/>
            </p:cNvGrpSpPr>
            <p:nvPr/>
          </p:nvGrpSpPr>
          <p:grpSpPr bwMode="auto">
            <a:xfrm>
              <a:off x="4468" y="2432"/>
              <a:ext cx="952" cy="772"/>
              <a:chOff x="1066" y="1661"/>
              <a:chExt cx="1950" cy="1860"/>
            </a:xfrm>
          </p:grpSpPr>
          <p:sp>
            <p:nvSpPr>
              <p:cNvPr id="10297" name="Rectangle 34"/>
              <p:cNvSpPr>
                <a:spLocks noChangeArrowheads="1"/>
              </p:cNvSpPr>
              <p:nvPr/>
            </p:nvSpPr>
            <p:spPr bwMode="auto">
              <a:xfrm>
                <a:off x="1384" y="2477"/>
                <a:ext cx="1315" cy="10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10298" name="AutoShape 35"/>
              <p:cNvSpPr>
                <a:spLocks noChangeArrowheads="1"/>
              </p:cNvSpPr>
              <p:nvPr/>
            </p:nvSpPr>
            <p:spPr bwMode="auto">
              <a:xfrm>
                <a:off x="1066" y="1661"/>
                <a:ext cx="1950" cy="816"/>
              </a:xfrm>
              <a:prstGeom prst="triangle">
                <a:avLst>
                  <a:gd name="adj" fmla="val 50343"/>
                </a:avLst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de-AT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0296" name="Text Box 36"/>
            <p:cNvSpPr txBox="1">
              <a:spLocks noChangeArrowheads="1"/>
            </p:cNvSpPr>
            <p:nvPr/>
          </p:nvSpPr>
          <p:spPr bwMode="auto">
            <a:xfrm>
              <a:off x="4601" y="2788"/>
              <a:ext cx="725" cy="2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de-AT" sz="2200" dirty="0">
                <a:latin typeface="Dunant" pitchFamily="34" charset="0"/>
              </a:endParaRPr>
            </a:p>
          </p:txBody>
        </p:sp>
      </p:grpSp>
      <p:sp>
        <p:nvSpPr>
          <p:cNvPr id="96" name="Ellipse 95"/>
          <p:cNvSpPr/>
          <p:nvPr/>
        </p:nvSpPr>
        <p:spPr bwMode="auto">
          <a:xfrm>
            <a:off x="6951134" y="4933950"/>
            <a:ext cx="2715684" cy="865188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chemeClr val="tx1"/>
                </a:solidFill>
                <a:latin typeface="Dunant" pitchFamily="34" charset="0"/>
              </a:rPr>
              <a:t>Волонтер</a:t>
            </a:r>
            <a:endParaRPr lang="de-AT" sz="2000" dirty="0">
              <a:solidFill>
                <a:schemeClr val="tx1"/>
              </a:solidFill>
              <a:latin typeface="Dunant" pitchFamily="34" charset="0"/>
            </a:endParaRPr>
          </a:p>
        </p:txBody>
      </p:sp>
      <p:sp>
        <p:nvSpPr>
          <p:cNvPr id="94" name="Ellipse 93"/>
          <p:cNvSpPr/>
          <p:nvPr/>
        </p:nvSpPr>
        <p:spPr bwMode="auto">
          <a:xfrm>
            <a:off x="728134" y="4535522"/>
            <a:ext cx="3323167" cy="765687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000" dirty="0">
                <a:solidFill>
                  <a:schemeClr val="tx1"/>
                </a:solidFill>
                <a:latin typeface="Dunant" pitchFamily="34" charset="0"/>
              </a:rPr>
              <a:t>Социальный работник</a:t>
            </a:r>
            <a:endParaRPr lang="de-AT" sz="2000" dirty="0">
              <a:solidFill>
                <a:schemeClr val="tx1"/>
              </a:solidFill>
              <a:latin typeface="Dunant" pitchFamily="34" charset="0"/>
            </a:endParaRPr>
          </a:p>
        </p:txBody>
      </p:sp>
      <p:sp>
        <p:nvSpPr>
          <p:cNvPr id="95" name="Ellipse 94"/>
          <p:cNvSpPr/>
          <p:nvPr/>
        </p:nvSpPr>
        <p:spPr bwMode="auto">
          <a:xfrm>
            <a:off x="4652434" y="5138738"/>
            <a:ext cx="2563284" cy="804862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700" dirty="0" smtClean="0">
                <a:latin typeface="Dunant" pitchFamily="34" charset="0"/>
              </a:rPr>
              <a:t>Младшая сестра</a:t>
            </a:r>
            <a:endParaRPr lang="de-AT" sz="1700" dirty="0">
              <a:solidFill>
                <a:schemeClr val="tx1"/>
              </a:solidFill>
              <a:latin typeface="Dunant" pitchFamily="34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4402668" y="4598989"/>
            <a:ext cx="3179233" cy="623887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 sz="2200" dirty="0">
                <a:solidFill>
                  <a:srgbClr val="C00000"/>
                </a:solidFill>
                <a:latin typeface="Arial" pitchFamily="34" charset="0"/>
              </a:rPr>
              <a:t>Медсестра</a:t>
            </a:r>
            <a:endParaRPr lang="de-AT" sz="22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7426" name="Text Box 51"/>
          <p:cNvSpPr txBox="1">
            <a:spLocks noChangeArrowheads="1"/>
          </p:cNvSpPr>
          <p:nvPr/>
        </p:nvSpPr>
        <p:spPr bwMode="auto">
          <a:xfrm>
            <a:off x="2074334" y="3276601"/>
            <a:ext cx="2114551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AT" b="1" dirty="0"/>
              <a:t>  </a:t>
            </a:r>
            <a:r>
              <a:rPr lang="ru-RU" sz="2200" dirty="0">
                <a:solidFill>
                  <a:srgbClr val="C00000"/>
                </a:solidFill>
              </a:rPr>
              <a:t>Семья/ соседи/ друзья</a:t>
            </a:r>
            <a:endParaRPr lang="de-AT" sz="2200" dirty="0">
              <a:solidFill>
                <a:srgbClr val="C00000"/>
              </a:solidFill>
              <a:latin typeface="Dunant"/>
            </a:endParaRPr>
          </a:p>
        </p:txBody>
      </p:sp>
      <p:sp>
        <p:nvSpPr>
          <p:cNvPr id="17427" name="Text Box 51"/>
          <p:cNvSpPr txBox="1">
            <a:spLocks noChangeArrowheads="1"/>
          </p:cNvSpPr>
          <p:nvPr/>
        </p:nvSpPr>
        <p:spPr bwMode="auto">
          <a:xfrm>
            <a:off x="7139518" y="3213101"/>
            <a:ext cx="22479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AT" b="1" dirty="0" smtClean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Участковый врач /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ВОП</a:t>
            </a:r>
            <a:endParaRPr lang="de-AT" sz="2000" dirty="0">
              <a:solidFill>
                <a:srgbClr val="C0000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3503085" y="4367213"/>
            <a:ext cx="1096433" cy="4111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Gerade Verbindung mit Pfeil 98"/>
          <p:cNvCxnSpPr>
            <a:endCxn id="2" idx="7"/>
          </p:cNvCxnSpPr>
          <p:nvPr/>
        </p:nvCxnSpPr>
        <p:spPr bwMode="auto">
          <a:xfrm flipH="1">
            <a:off x="7116234" y="4248151"/>
            <a:ext cx="647700" cy="4429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Gerade Verbindung mit Pfeil 99"/>
          <p:cNvCxnSpPr>
            <a:endCxn id="10280" idx="3"/>
          </p:cNvCxnSpPr>
          <p:nvPr/>
        </p:nvCxnSpPr>
        <p:spPr bwMode="auto">
          <a:xfrm flipH="1">
            <a:off x="4174067" y="2906713"/>
            <a:ext cx="1128184" cy="7858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Gerade Verbindung mit Pfeil 100"/>
          <p:cNvCxnSpPr/>
          <p:nvPr/>
        </p:nvCxnSpPr>
        <p:spPr bwMode="auto">
          <a:xfrm>
            <a:off x="6322484" y="2906713"/>
            <a:ext cx="1259416" cy="7937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" name="Gerade Verbindung mit Pfeil 101"/>
          <p:cNvCxnSpPr/>
          <p:nvPr/>
        </p:nvCxnSpPr>
        <p:spPr bwMode="auto">
          <a:xfrm flipH="1">
            <a:off x="3791744" y="2883854"/>
            <a:ext cx="1678339" cy="18944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Gerade Verbindung mit Pfeil 101"/>
          <p:cNvCxnSpPr/>
          <p:nvPr/>
        </p:nvCxnSpPr>
        <p:spPr bwMode="auto">
          <a:xfrm flipH="1">
            <a:off x="5626100" y="3059113"/>
            <a:ext cx="211667" cy="17383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8" name="Gerade Verbindung mit Pfeil 3"/>
          <p:cNvCxnSpPr/>
          <p:nvPr/>
        </p:nvCxnSpPr>
        <p:spPr bwMode="auto">
          <a:xfrm flipV="1">
            <a:off x="4051301" y="4947971"/>
            <a:ext cx="351367" cy="47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245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764704"/>
            <a:ext cx="10972800" cy="1152128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Работа с активным участием уязвимых людей в сообществах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55" y="1988840"/>
            <a:ext cx="10300725" cy="83916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Работа </a:t>
            </a:r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людьми, а не </a:t>
            </a:r>
            <a:r>
              <a:rPr lang="ru-RU" b="1" dirty="0" smtClean="0">
                <a:solidFill>
                  <a:srgbClr val="C00000"/>
                </a:solidFill>
              </a:rPr>
              <a:t>ДЛЯ</a:t>
            </a:r>
            <a:r>
              <a:rPr lang="ru-RU" dirty="0" smtClean="0"/>
              <a:t> </a:t>
            </a:r>
            <a:r>
              <a:rPr lang="ru-RU" dirty="0"/>
              <a:t>людей 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2996953"/>
            <a:ext cx="6656739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6" y="3573016"/>
            <a:ext cx="5198035" cy="270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8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4856567"/>
            <a:ext cx="3082605" cy="1956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901952"/>
            <a:ext cx="2786371" cy="192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95400" y="907286"/>
            <a:ext cx="9705607" cy="504056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Инициативные группы пожилых людей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95400" y="1411342"/>
            <a:ext cx="4176464" cy="5834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7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Само- </a:t>
            </a:r>
            <a:r>
              <a:rPr lang="ru-RU" sz="7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взаимопомощь / Волонтерская деятельность</a:t>
            </a:r>
          </a:p>
          <a:p>
            <a:pPr marL="0" indent="0">
              <a:buNone/>
            </a:pPr>
            <a:endParaRPr lang="ru-RU" sz="50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7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кружки по интересам</a:t>
            </a:r>
          </a:p>
          <a:p>
            <a:pPr>
              <a:lnSpc>
                <a:spcPct val="120000"/>
              </a:lnSpc>
            </a:pPr>
            <a:r>
              <a:rPr lang="ru-RU" sz="7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рукоделие</a:t>
            </a:r>
          </a:p>
          <a:p>
            <a:pPr>
              <a:lnSpc>
                <a:spcPct val="120000"/>
              </a:lnSpc>
            </a:pPr>
            <a:r>
              <a:rPr lang="ru-RU" sz="7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компьютерные курсы</a:t>
            </a:r>
          </a:p>
          <a:p>
            <a:pPr>
              <a:lnSpc>
                <a:spcPct val="120000"/>
              </a:lnSpc>
            </a:pPr>
            <a:r>
              <a:rPr lang="ru-RU" sz="7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тренажерные классы </a:t>
            </a:r>
          </a:p>
          <a:p>
            <a:pPr>
              <a:lnSpc>
                <a:spcPct val="120000"/>
              </a:lnSpc>
            </a:pPr>
            <a:r>
              <a:rPr lang="ru-RU" sz="7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помощь </a:t>
            </a:r>
            <a:r>
              <a:rPr lang="ru-RU" sz="7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нуждающимся на </a:t>
            </a:r>
            <a:r>
              <a:rPr lang="ru-RU" sz="7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дому</a:t>
            </a:r>
          </a:p>
          <a:p>
            <a:pPr>
              <a:lnSpc>
                <a:spcPct val="120000"/>
              </a:lnSpc>
            </a:pPr>
            <a:r>
              <a:rPr lang="ru-RU" sz="7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помощь в </a:t>
            </a:r>
            <a:r>
              <a:rPr lang="ru-RU" sz="7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Домах-интернатах </a:t>
            </a:r>
            <a:endParaRPr lang="ru-RU" sz="7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7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5000" dirty="0"/>
              <a:t/>
            </a:r>
            <a:br>
              <a:rPr lang="ru-RU" sz="5000" dirty="0"/>
            </a:br>
            <a:endParaRPr lang="ru-RU" sz="5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Y:\BRC-VNS\Community Component\PCW Manual\Лучшие практики 2014\фото все группы разд. 4\Витебская область\Дабрабы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411605"/>
            <a:ext cx="3068269" cy="2038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BRC-VNS\Community Component\PCW Manual\Лучшие практики 2014\фото все группы разд. 4\Витебская область\родн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371771"/>
            <a:ext cx="2880320" cy="19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3284984"/>
            <a:ext cx="3167947" cy="1791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C:\Users\user3\Desktop\удачные фотографии\для ии\20100706_0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08" y="3191490"/>
            <a:ext cx="2976331" cy="1855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32" y="1752358"/>
            <a:ext cx="3120132" cy="226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4" descr="WP_00120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4163612"/>
            <a:ext cx="5702933" cy="2515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767408" y="975916"/>
            <a:ext cx="9705607" cy="504056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Инициативные группы пожилых людей</a:t>
            </a:r>
            <a:endParaRPr lang="ru-RU" sz="3200" b="1" dirty="0">
              <a:solidFill>
                <a:srgbClr val="C00000"/>
              </a:solidFill>
              <a:latin typeface="Cambr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767408" y="1479972"/>
            <a:ext cx="4320480" cy="519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Адвокация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продвижение интересов пожилых людей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улучшение условий жизни в сообществе</a:t>
            </a:r>
            <a:r>
              <a:rPr lang="en-US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Y:\BRC-VNS\Community Component\PCW Manual\Лучшие практики 2014\фото все группы разд. 4\Витебская область\Дом безодиночества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752358"/>
            <a:ext cx="3337466" cy="2216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052736"/>
            <a:ext cx="10814992" cy="936104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Работа с активным участием уязвимых людей в сообществах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1772816"/>
            <a:ext cx="10814992" cy="4608512"/>
          </a:xfrm>
        </p:spPr>
        <p:txBody>
          <a:bodyPr>
            <a:normAutofit/>
          </a:bodyPr>
          <a:lstStyle/>
          <a:p>
            <a:endParaRPr lang="ru-RU" sz="3600" dirty="0" smtClean="0">
              <a:solidFill>
                <a:prstClr val="black"/>
              </a:solidFill>
            </a:endParaRPr>
          </a:p>
          <a:p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Социальная включенность </a:t>
            </a:r>
          </a:p>
          <a:p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Изменение сознания: из пассивных получателей помощи – активные участники общественной жизни </a:t>
            </a:r>
          </a:p>
          <a:p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Уверенность в себе, повышение качества жизни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Учет интересов пожилых людей, людей с ограниченными возможностями через их участие в сообществе </a:t>
            </a: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6007377" y="764704"/>
            <a:ext cx="6065288" cy="4248472"/>
          </a:xfrm>
          <a:prstGeom prst="wedgeEllipse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r>
              <a:rPr lang="ru-RU" sz="3300" b="1" i="1" dirty="0"/>
              <a:t>Подопечная ССМ </a:t>
            </a:r>
            <a:r>
              <a:rPr lang="ru-RU" sz="3300" b="1" i="1" dirty="0" err="1"/>
              <a:t>Сенненской</a:t>
            </a:r>
            <a:r>
              <a:rPr lang="ru-RU" sz="3300" b="1" i="1" dirty="0"/>
              <a:t> РО БОКК</a:t>
            </a:r>
            <a:r>
              <a:rPr lang="de-DE" sz="3300" b="1" i="1" dirty="0"/>
              <a:t>:</a:t>
            </a:r>
            <a:endParaRPr lang="ru-RU" sz="3300" b="1" i="1" dirty="0"/>
          </a:p>
          <a:p>
            <a:r>
              <a:rPr lang="de-DE" sz="2800" dirty="0"/>
              <a:t> </a:t>
            </a:r>
            <a:r>
              <a:rPr lang="de-DE" sz="3300" i="1" dirty="0"/>
              <a:t>«</a:t>
            </a:r>
            <a:r>
              <a:rPr lang="ru-RU" sz="3300" i="1" dirty="0"/>
              <a:t>Моя жизнь была замкнута в четырех стенах. Благодаря медицинской сестре милосердия и волонтерам, которые оказывают мне медицинскую и социальную помощь, я вернулась к жизни. Впервые за много лет моей болезни я почувствовала себя кому-то нужной. Сам Бог послал мне добрых людей</a:t>
            </a:r>
            <a:r>
              <a:rPr lang="de-DE" sz="3300" i="1" dirty="0"/>
              <a:t>»</a:t>
            </a:r>
            <a:endParaRPr lang="ru-RU" sz="3300" i="1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158111" y="768152"/>
            <a:ext cx="5494763" cy="2916324"/>
          </a:xfrm>
          <a:prstGeom prst="wedgeEllipse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ru-RU" sz="2200" b="1" i="1" dirty="0" err="1"/>
              <a:t>Немцева</a:t>
            </a:r>
            <a:r>
              <a:rPr lang="ru-RU" sz="2200" b="1" i="1" dirty="0"/>
              <a:t> Галина Константиновна</a:t>
            </a:r>
            <a:r>
              <a:rPr lang="de-DE" sz="2200" b="1" i="1" dirty="0"/>
              <a:t>:</a:t>
            </a:r>
            <a:endParaRPr lang="ru-RU" sz="2200" b="1" i="1" dirty="0"/>
          </a:p>
          <a:p>
            <a:r>
              <a:rPr lang="de-DE" dirty="0"/>
              <a:t> </a:t>
            </a:r>
            <a:r>
              <a:rPr lang="de-DE" sz="1900" dirty="0"/>
              <a:t>«</a:t>
            </a:r>
            <a:r>
              <a:rPr lang="ru-RU" sz="1900" i="1" dirty="0"/>
              <a:t>Мне 86 лет. В Красный Крест пришла в 2010 году. Сразу включилась в работу инициативной группы. Чувство одиночества? Это не про нас</a:t>
            </a:r>
            <a:r>
              <a:rPr lang="de-DE" sz="1900" i="1" dirty="0"/>
              <a:t>»</a:t>
            </a:r>
            <a:endParaRPr lang="ru-RU" sz="1900" i="1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1226009" y="3684476"/>
            <a:ext cx="5667618" cy="2768860"/>
          </a:xfrm>
          <a:prstGeom prst="wedgeEllipse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ru-RU" sz="2800" b="1" i="1" dirty="0" err="1"/>
              <a:t>Осипко</a:t>
            </a:r>
            <a:r>
              <a:rPr lang="ru-RU" sz="2800" b="1" i="1" dirty="0"/>
              <a:t> Ольга Александровна</a:t>
            </a:r>
            <a:r>
              <a:rPr lang="de-DE" sz="2800" b="1" i="1" dirty="0"/>
              <a:t>:</a:t>
            </a:r>
            <a:endParaRPr lang="ru-RU" sz="2800" b="1" i="1" dirty="0"/>
          </a:p>
          <a:p>
            <a:r>
              <a:rPr lang="de-DE" sz="2800" dirty="0"/>
              <a:t> </a:t>
            </a:r>
            <a:r>
              <a:rPr lang="de-DE" sz="2600" i="1" dirty="0"/>
              <a:t>«</a:t>
            </a:r>
            <a:r>
              <a:rPr lang="ru-RU" sz="2600" dirty="0"/>
              <a:t>Мне 75 лет. </a:t>
            </a:r>
            <a:r>
              <a:rPr lang="ru-RU" sz="2600" i="1" dirty="0"/>
              <a:t>Мы, волонтеры, стали одной дружной семьей. Наше общение поднимает настроение, дает стимул для активной жизни, полезной обществу</a:t>
            </a:r>
            <a:r>
              <a:rPr lang="de-DE" sz="2600" i="1" dirty="0"/>
              <a:t>»</a:t>
            </a:r>
            <a:endParaRPr lang="ru-RU" sz="2600" i="1" dirty="0"/>
          </a:p>
        </p:txBody>
      </p:sp>
    </p:spTree>
    <p:extLst>
      <p:ext uri="{BB962C8B-B14F-4D97-AF65-F5344CB8AC3E}">
        <p14:creationId xmlns:p14="http://schemas.microsoft.com/office/powerpoint/2010/main" val="41762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1962248"/>
            <a:ext cx="589829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11424" y="1999060"/>
            <a:ext cx="5184575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56040" y="5805264"/>
            <a:ext cx="54006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  <a:hlinkClick r:id="rId3"/>
              </a:rPr>
              <a:t>tatyana.svetlovich@redcross.by</a:t>
            </a:r>
            <a:endParaRPr lang="ru-RU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322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980728"/>
            <a:ext cx="1152128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СТРАТЕГИЧЕСКИЕ НАПРАВЛЕНИЯ ДЕЯТЕЛЬНОСТИ БОКК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95400" y="1700808"/>
            <a:ext cx="11377264" cy="4908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Распространение знаний о международном гуманитарном праве, Основополагающих Принципах Международного Движения Красного Креста и Красного Полумесяца и гуманитарных ценностях</a:t>
            </a:r>
          </a:p>
          <a:p>
            <a:pPr>
              <a:lnSpc>
                <a:spcPct val="110000"/>
              </a:lnSpc>
            </a:pPr>
            <a:r>
              <a:rPr lang="ru-RU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и реагирование на чрезвычайные и кризисные ситуации</a:t>
            </a:r>
          </a:p>
          <a:p>
            <a:pPr>
              <a:lnSpc>
                <a:spcPct val="110000"/>
              </a:lnSpc>
            </a:pPr>
            <a:r>
              <a:rPr lang="ru-RU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Медицинская помощь, социальная помощь и уход на дому</a:t>
            </a:r>
          </a:p>
          <a:p>
            <a:pPr>
              <a:lnSpc>
                <a:spcPct val="110000"/>
              </a:lnSpc>
            </a:pPr>
            <a:r>
              <a:rPr lang="ru-RU" sz="3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Адвокация</a:t>
            </a:r>
            <a:r>
              <a:rPr lang="ru-RU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интересов уязвимых и мобилизация сообществ</a:t>
            </a:r>
          </a:p>
          <a:p>
            <a:pPr>
              <a:lnSpc>
                <a:spcPct val="110000"/>
              </a:lnSpc>
            </a:pPr>
            <a:r>
              <a:rPr lang="ru-RU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и информирование населения</a:t>
            </a:r>
          </a:p>
          <a:p>
            <a:pPr>
              <a:lnSpc>
                <a:spcPct val="110000"/>
              </a:lnSpc>
            </a:pPr>
            <a:r>
              <a:rPr lang="ru-RU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Укрепление организационного потенциала БОКК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1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908720"/>
            <a:ext cx="10972800" cy="72008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Вклад в реализацию Конвенции о правах инвалидов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1772816"/>
            <a:ext cx="1081499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Ст. 11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Ситуации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риска и чрезвычайные гуманитарные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ситуации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Ст. </a:t>
            </a:r>
            <a:r>
              <a:rPr lang="ru-RU" sz="3600" b="1" dirty="0" smtClean="0">
                <a:solidFill>
                  <a:srgbClr val="C00000"/>
                </a:solidFill>
              </a:rPr>
              <a:t>19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Самостоятельный образ жизни и вовлеченность в местное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сообщество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Ст. </a:t>
            </a:r>
            <a:r>
              <a:rPr lang="ru-RU" sz="3600" b="1" dirty="0" smtClean="0">
                <a:solidFill>
                  <a:srgbClr val="C00000"/>
                </a:solidFill>
              </a:rPr>
              <a:t>25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Здоровье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9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36" y="1196752"/>
            <a:ext cx="11166779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Ст. 11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Ситуации риска и чрезвычайные гуманитарные </a:t>
            </a: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ситуации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меры для обеспечения защиты и безопасности инвалидов в ситуациях риска, включая вооруженные конфликты, чрезвычайные гуманитарные ситуации и стихийные </a:t>
            </a:r>
            <a:r>
              <a:rPr lang="ru-RU" sz="2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бедствия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Роль БОКК</a:t>
            </a:r>
          </a:p>
          <a:p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Эвакуация</a:t>
            </a:r>
          </a:p>
          <a:p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Временное размещение</a:t>
            </a:r>
          </a:p>
          <a:p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Психо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-социальная поддержка</a:t>
            </a:r>
          </a:p>
          <a:p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Первая помощь</a:t>
            </a:r>
          </a:p>
          <a:p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Восстановление семейных связей</a:t>
            </a:r>
          </a:p>
          <a:p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Гуманитарная помощь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300" y="1268760"/>
            <a:ext cx="11381356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Ст. 19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Самостоятельный образ жизни и вовлеченность в местное сообщество</a:t>
            </a: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выбирать наравне с другими людьми свое место жительства и то, где и с кем проживать</a:t>
            </a: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 к разного рода оказываемым 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услугам на 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дому, по месту жительства и 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базе местного сообщества, включая персональную помощь, необходимую для поддержки жизни в местном сообществе и включения в него, а также для недопущения изоляции или сегрегации от местного сообщества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Ст. 25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Здоровье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того же набора, качества 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уровня 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бесплатных или недорогих услуг и программ по охране здоровья, что и другим лицам </a:t>
            </a:r>
          </a:p>
          <a:p>
            <a:pPr>
              <a:lnSpc>
                <a:spcPct val="120000"/>
              </a:lnSpc>
            </a:pPr>
            <a:endParaRPr lang="ru-RU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07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15413" y="3861048"/>
            <a:ext cx="11041227" cy="2880320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Clr>
                <a:srgbClr val="CC3300"/>
              </a:buClr>
              <a:buNone/>
            </a:pPr>
            <a:r>
              <a:rPr lang="ru-RU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Потребность </a:t>
            </a:r>
            <a:r>
              <a:rPr lang="ru-RU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медико-социальной помощи на дому</a:t>
            </a:r>
          </a:p>
          <a:p>
            <a:r>
              <a:rPr lang="ru-RU" altLang="zh-CN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93,4</a:t>
            </a:r>
            <a:r>
              <a:rPr lang="ru-RU" altLang="zh-CN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одиноких и одиноко проживающих пожилых людей и инвалидов нуждаются в получении медицинских услуг</a:t>
            </a:r>
          </a:p>
          <a:p>
            <a:pPr eaLnBrk="1" hangingPunct="1"/>
            <a:r>
              <a:rPr lang="ru-RU" altLang="zh-CN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42,9% </a:t>
            </a:r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altLang="zh-CN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нуждаются в услугах по индивидуальному уходу</a:t>
            </a:r>
          </a:p>
          <a:p>
            <a:pPr eaLnBrk="1" hangingPunct="1"/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87,4 % – нуждаются в различных услугах социальной помощи</a:t>
            </a:r>
          </a:p>
          <a:p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4/5 (85,9%) – нуждаются в хозяйственно-бытовых услугах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7408" y="1124744"/>
            <a:ext cx="11089232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0"/>
              </a:spcBef>
              <a:buClr>
                <a:srgbClr val="CC3300"/>
              </a:buClr>
              <a:buNone/>
            </a:pPr>
            <a:r>
              <a:rPr lang="ru-RU" altLang="zh-CN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ru-RU" altLang="zh-CN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Clr>
                <a:srgbClr val="CC3300"/>
              </a:buClr>
              <a:buNone/>
            </a:pPr>
            <a:r>
              <a:rPr lang="ru-RU" altLang="zh-CN" sz="3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Большинство </a:t>
            </a:r>
            <a:r>
              <a:rPr lang="ru-RU" altLang="zh-CN" sz="3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одиноких и одиноко проживающих пожилых людей (66,7%) и инвалидов (65,3%) отдают предпочтение модели жизни, при которой они могут жить в домашних условиях, но иметь возможность получать гарантированную медико-социальную помощь</a:t>
            </a:r>
            <a:endParaRPr lang="ru-RU" sz="3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76661082"/>
              </p:ext>
            </p:extLst>
          </p:nvPr>
        </p:nvGraphicFramePr>
        <p:xfrm>
          <a:off x="623392" y="1052736"/>
          <a:ext cx="8381616" cy="528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2888" y="1196752"/>
            <a:ext cx="2764656" cy="288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022664"/>
              </p:ext>
            </p:extLst>
          </p:nvPr>
        </p:nvGraphicFramePr>
        <p:xfrm>
          <a:off x="505884" y="1484313"/>
          <a:ext cx="10972800" cy="371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64025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Медицинская помощь</a:t>
                      </a:r>
                      <a:endParaRPr lang="en-GB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Индивидуальный уход</a:t>
                      </a:r>
                      <a:endParaRPr lang="en-GB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Социальная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помощь</a:t>
                      </a:r>
                      <a:endParaRPr lang="en-GB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Бытовая помощь</a:t>
                      </a:r>
                      <a:endParaRPr lang="en-GB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45742" marB="45742"/>
                </a:tc>
              </a:tr>
              <a:tr h="307925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Wingdings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Доврачебная  помощь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Wingdings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Контроль давления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Wingdings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Инъекции 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Wingdings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Обработка ран, пролежней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Wingdings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Контроль приема медикаментов</a:t>
                      </a:r>
                    </a:p>
                    <a:p>
                      <a:endParaRPr lang="en-GB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45742" marB="45742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Поддержание личной гигиены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Обеспечение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е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жедневных потребностей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Обучение </a:t>
                      </a:r>
                      <a:r>
                        <a:rPr lang="ru-RU" sz="2000" b="0" dirty="0" err="1" smtClean="0">
                          <a:solidFill>
                            <a:srgbClr val="002060"/>
                          </a:solidFill>
                        </a:rPr>
                        <a:t>самоуходу</a:t>
                      </a:r>
                      <a:endParaRPr lang="en-GB" sz="2000" b="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45742" marB="45742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Общение и психологическая поддержка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Доставка медикаментов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Оплата коммунальных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</a:rPr>
                        <a:t> и др. платежей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Помощь в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</a:rPr>
                        <a:t> контактах с различными организациями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Помощь в организации врачебных визитов и др.</a:t>
                      </a:r>
                      <a:endParaRPr lang="en-GB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45742" marB="45742"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Wingdings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Уборка 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Wingdings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Стирка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Wingdings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Приготовление пищи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Wingdings" pitchFamily="2" charset="2"/>
                        <a:buChar char="q"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Доставка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</a:rPr>
                        <a:t> воды и топлива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 и др.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en-GB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45742" marB="45742"/>
                </a:tc>
              </a:tr>
            </a:tbl>
          </a:graphicData>
        </a:graphic>
      </p:graphicFrame>
      <p:pic>
        <p:nvPicPr>
          <p:cNvPr id="5140" name="Picture 6" descr="DSC00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5" y="5183190"/>
            <a:ext cx="2663832" cy="155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5" descr="04812_Oshmjani_Medikamente erklä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30" y="5202239"/>
            <a:ext cx="2592250" cy="153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5" descr="медицина-лида-крест40-231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67" y="5210176"/>
            <a:ext cx="2567517" cy="153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5" descr="June household help 3784_Orsha_Haushaltarbe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5197474"/>
            <a:ext cx="2736380" cy="154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51385" y="980729"/>
            <a:ext cx="1094529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Комплексная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долговременная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медико-социальная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помощь на дому</a:t>
            </a:r>
          </a:p>
        </p:txBody>
      </p:sp>
    </p:spTree>
    <p:extLst>
      <p:ext uri="{BB962C8B-B14F-4D97-AF65-F5344CB8AC3E}">
        <p14:creationId xmlns:p14="http://schemas.microsoft.com/office/powerpoint/2010/main" val="1723922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95400" y="890449"/>
            <a:ext cx="11420478" cy="797629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Служба сестер милосердия БОКК: кадры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23392" y="1751538"/>
            <a:ext cx="6768752" cy="4845813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Медицинские сестры милосердия – специалисты с медицинским образованием –</a:t>
            </a:r>
            <a:r>
              <a:rPr lang="ru-RU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126</a:t>
            </a:r>
            <a:r>
              <a:rPr lang="en-US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ставок </a:t>
            </a:r>
          </a:p>
          <a:p>
            <a:pPr marL="274320" indent="-274320"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Младшие </a:t>
            </a:r>
            <a:r>
              <a:rPr lang="ru-RU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сестры </a:t>
            </a:r>
            <a:r>
              <a:rPr lang="ru-RU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милосердия</a:t>
            </a:r>
            <a:r>
              <a:rPr lang="en-US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 </a:t>
            </a:r>
            <a:r>
              <a:rPr lang="ru-RU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ставок</a:t>
            </a:r>
          </a:p>
          <a:p>
            <a:pPr marL="274320" indent="-274320" fontAlgn="auto"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Волонтеры: </a:t>
            </a:r>
            <a:r>
              <a:rPr lang="ru-RU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ru-RU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1 000 </a:t>
            </a:r>
            <a:r>
              <a:rPr lang="ru-RU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волонтеров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3" descr="Y:\BRC-VNS\PR activity\VNS PR PRODUCT\Буклет_2013\ALX_17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52" y="2348880"/>
            <a:ext cx="4416491" cy="315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19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D3D910C9-2F71-4DC5-9716-9DFF44ADFBDB}" vid="{FDC70A5C-FC96-42A5-AAC5-8BA1F77DC1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БОКК</Template>
  <TotalTime>1828</TotalTime>
  <Words>1071</Words>
  <Application>Microsoft Office PowerPoint</Application>
  <PresentationFormat>Произвольный</PresentationFormat>
  <Paragraphs>153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Специальное оформление</vt:lpstr>
      <vt:lpstr>Конвенция о правах инвалидов:  Белорусское Общество Красного Креста в организации медицинской и социальной помощи</vt:lpstr>
      <vt:lpstr>Презентация PowerPoint</vt:lpstr>
      <vt:lpstr>Вклад в реализацию Конвенции о правах инвалидов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Служба сестер милосердия БОКК: кадры</vt:lpstr>
      <vt:lpstr>Подопечные   Службы сестер милосердия БОКК</vt:lpstr>
      <vt:lpstr>Служба сестер милосердия БОКК:  объем медико-социальной помощи на дому</vt:lpstr>
      <vt:lpstr>Реализация государственного социального заказа при оказании медико-социальных услуг </vt:lpstr>
      <vt:lpstr>УХОД НА ДОМУ – команда</vt:lpstr>
      <vt:lpstr>Работа с активным участием уязвимых людей в сообществах </vt:lpstr>
      <vt:lpstr>Инициативные группы пожилых людей</vt:lpstr>
      <vt:lpstr>Инициативные группы пожилых людей</vt:lpstr>
      <vt:lpstr>Работа с активным участием уязвимых людей в сообществах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ОТЧЕТУ</dc:title>
  <dc:creator>Марина Требухина</dc:creator>
  <dc:description>Организационная структура БОКК _x000d_и человеческие ресурсы</dc:description>
  <cp:lastModifiedBy>Svetlovich</cp:lastModifiedBy>
  <cp:revision>152</cp:revision>
  <cp:lastPrinted>2016-03-17T08:09:12Z</cp:lastPrinted>
  <dcterms:created xsi:type="dcterms:W3CDTF">2016-03-16T08:50:39Z</dcterms:created>
  <dcterms:modified xsi:type="dcterms:W3CDTF">2017-06-15T07:24:47Z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ПРЕЗЕНТАЦИЯ ПО ОТЧЕТУ</vt:lpwstr>
  </property>
  <property fmtid="{D5CDD505-2E9C-101B-9397-08002B2CF9AE}" pid="3" name="SlideDescription">
    <vt:lpwstr>Организационная структура БОКК _x000d_и человеческие ресурсы</vt:lpwstr>
  </property>
</Properties>
</file>