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0" r:id="rId2"/>
    <p:sldId id="321" r:id="rId3"/>
    <p:sldId id="257" r:id="rId4"/>
    <p:sldId id="258" r:id="rId5"/>
    <p:sldId id="262" r:id="rId6"/>
    <p:sldId id="322" r:id="rId7"/>
    <p:sldId id="261" r:id="rId8"/>
    <p:sldId id="266" r:id="rId9"/>
    <p:sldId id="323" r:id="rId10"/>
    <p:sldId id="324" r:id="rId11"/>
    <p:sldId id="267" r:id="rId12"/>
    <p:sldId id="269" r:id="rId13"/>
    <p:sldId id="328" r:id="rId14"/>
    <p:sldId id="268" r:id="rId15"/>
    <p:sldId id="270" r:id="rId16"/>
    <p:sldId id="272" r:id="rId17"/>
    <p:sldId id="274" r:id="rId18"/>
    <p:sldId id="273" r:id="rId19"/>
    <p:sldId id="326" r:id="rId20"/>
    <p:sldId id="271" r:id="rId21"/>
    <p:sldId id="275" r:id="rId22"/>
    <p:sldId id="329" r:id="rId23"/>
    <p:sldId id="276" r:id="rId24"/>
    <p:sldId id="277" r:id="rId25"/>
    <p:sldId id="327" r:id="rId26"/>
    <p:sldId id="330" r:id="rId27"/>
    <p:sldId id="300" r:id="rId28"/>
    <p:sldId id="282" r:id="rId29"/>
    <p:sldId id="283" r:id="rId30"/>
    <p:sldId id="331" r:id="rId31"/>
    <p:sldId id="298" r:id="rId32"/>
    <p:sldId id="332" r:id="rId33"/>
    <p:sldId id="317" r:id="rId34"/>
    <p:sldId id="333" r:id="rId35"/>
    <p:sldId id="319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23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2016\&#1044;&#1077;&#1084;&#1077;&#1085;&#1094;&#1080;&#1103;\1%20&#1101;&#1090;&#1072;&#1087;\&#1076;&#1077;&#1084;&#1077;&#1085;&#1094;&#1080;&#1103;_&#1089;&#1090;&#1072;&#1090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2016\&#1044;&#1077;&#1084;&#1077;&#1085;&#1094;&#1080;&#1103;\1%20&#1101;&#1090;&#1072;&#1087;\&#1076;&#1077;&#1084;&#1077;&#1085;&#1094;&#1080;&#1103;_&#1089;&#1090;&#107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Динамика!$B$2</c:f>
              <c:strCache>
                <c:ptCount val="1"/>
                <c:pt idx="0">
                  <c:v>Общая заболеваемость, человек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Динамика!$C$1:$G$1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Динамика!$C$2:$G$2</c:f>
              <c:numCache>
                <c:formatCode>General</c:formatCode>
                <c:ptCount val="5"/>
                <c:pt idx="0">
                  <c:v>12158</c:v>
                </c:pt>
                <c:pt idx="1">
                  <c:v>12476</c:v>
                </c:pt>
                <c:pt idx="2">
                  <c:v>13319</c:v>
                </c:pt>
                <c:pt idx="3">
                  <c:v>14155</c:v>
                </c:pt>
                <c:pt idx="4">
                  <c:v>15209</c:v>
                </c:pt>
              </c:numCache>
            </c:numRef>
          </c:val>
        </c:ser>
        <c:ser>
          <c:idx val="1"/>
          <c:order val="1"/>
          <c:tx>
            <c:strRef>
              <c:f>Динамика!$B$3</c:f>
              <c:strCache>
                <c:ptCount val="1"/>
                <c:pt idx="0">
                  <c:v>Первичная заболеваемость, человек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Динамика!$C$1:$G$1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Динамика!$C$3:$G$3</c:f>
              <c:numCache>
                <c:formatCode>General</c:formatCode>
                <c:ptCount val="5"/>
                <c:pt idx="0">
                  <c:v>3403</c:v>
                </c:pt>
                <c:pt idx="1">
                  <c:v>3767</c:v>
                </c:pt>
                <c:pt idx="2">
                  <c:v>4260</c:v>
                </c:pt>
                <c:pt idx="3">
                  <c:v>4247</c:v>
                </c:pt>
                <c:pt idx="4">
                  <c:v>4987</c:v>
                </c:pt>
              </c:numCache>
            </c:numRef>
          </c:val>
        </c:ser>
        <c:gapWidth val="219"/>
        <c:overlap val="-27"/>
        <c:axId val="54817920"/>
        <c:axId val="54819456"/>
      </c:barChart>
      <c:lineChart>
        <c:grouping val="standard"/>
        <c:ser>
          <c:idx val="2"/>
          <c:order val="2"/>
          <c:tx>
            <c:strRef>
              <c:f>Динамика!$B$4</c:f>
              <c:strCache>
                <c:ptCount val="1"/>
                <c:pt idx="0">
                  <c:v>Общая заболеваемость на 100 тыс. человек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Динамика!$C$1:$G$1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Динамика!$C$4:$G$4</c:f>
              <c:numCache>
                <c:formatCode>0.0</c:formatCode>
                <c:ptCount val="5"/>
                <c:pt idx="0">
                  <c:v>666.39918615766453</c:v>
                </c:pt>
                <c:pt idx="1">
                  <c:v>675.4759354930228</c:v>
                </c:pt>
                <c:pt idx="2">
                  <c:v>712.44067229066331</c:v>
                </c:pt>
                <c:pt idx="3">
                  <c:v>745.73788801551007</c:v>
                </c:pt>
                <c:pt idx="4">
                  <c:v>785.63794534679073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Динамика!$B$5</c:f>
              <c:strCache>
                <c:ptCount val="1"/>
                <c:pt idx="0">
                  <c:v>Первичная заболеваемость на 100 тыс. человек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Динамика!$C$1:$G$1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Динамика!$C$5:$G$5</c:f>
              <c:numCache>
                <c:formatCode>0.0</c:formatCode>
                <c:ptCount val="5"/>
                <c:pt idx="0">
                  <c:v>186.52380576530109</c:v>
                </c:pt>
                <c:pt idx="1">
                  <c:v>203.95301771418858</c:v>
                </c:pt>
                <c:pt idx="2">
                  <c:v>227.8697547832588</c:v>
                </c:pt>
                <c:pt idx="3">
                  <c:v>223.74770825869808</c:v>
                </c:pt>
                <c:pt idx="4">
                  <c:v>257.60907577384762</c:v>
                </c:pt>
              </c:numCache>
            </c:numRef>
          </c:val>
          <c:smooth val="1"/>
        </c:ser>
        <c:marker val="1"/>
        <c:axId val="54830976"/>
        <c:axId val="54829440"/>
      </c:lineChart>
      <c:catAx>
        <c:axId val="54817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819456"/>
        <c:crosses val="autoZero"/>
        <c:auto val="1"/>
        <c:lblAlgn val="ctr"/>
        <c:lblOffset val="100"/>
      </c:catAx>
      <c:valAx>
        <c:axId val="54819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817920"/>
        <c:crosses val="autoZero"/>
        <c:crossBetween val="between"/>
      </c:valAx>
      <c:valAx>
        <c:axId val="54829440"/>
        <c:scaling>
          <c:orientation val="minMax"/>
        </c:scaling>
        <c:axPos val="r"/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830976"/>
        <c:crosses val="max"/>
        <c:crossBetween val="between"/>
      </c:valAx>
      <c:catAx>
        <c:axId val="5483097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54829440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8804527643287224E-2"/>
          <c:y val="4.5070411694541831E-2"/>
          <c:w val="0.90743971509337973"/>
          <c:h val="0.75780944211915857"/>
        </c:manualLayout>
      </c:layout>
      <c:areaChart>
        <c:grouping val="standard"/>
        <c:ser>
          <c:idx val="0"/>
          <c:order val="0"/>
          <c:tx>
            <c:strRef>
              <c:f>Дисбаланс!$C$4</c:f>
              <c:strCache>
                <c:ptCount val="1"/>
                <c:pt idx="0">
                  <c:v>РБ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Дисбаланс!$D$3:$H$3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Дисбаланс!$D$4:$H$4</c:f>
              <c:numCache>
                <c:formatCode>0.0</c:formatCode>
                <c:ptCount val="5"/>
                <c:pt idx="0">
                  <c:v>666.39918615766453</c:v>
                </c:pt>
                <c:pt idx="1">
                  <c:v>675.4759354930228</c:v>
                </c:pt>
                <c:pt idx="2">
                  <c:v>712.44067229066331</c:v>
                </c:pt>
                <c:pt idx="3">
                  <c:v>745.73788801551007</c:v>
                </c:pt>
                <c:pt idx="4">
                  <c:v>785.63794534679073</c:v>
                </c:pt>
              </c:numCache>
            </c:numRef>
          </c:val>
        </c:ser>
        <c:axId val="55007104"/>
        <c:axId val="55008640"/>
      </c:areaChart>
      <c:lineChart>
        <c:grouping val="standard"/>
        <c:ser>
          <c:idx val="1"/>
          <c:order val="1"/>
          <c:tx>
            <c:strRef>
              <c:f>Дисбаланс!$C$5</c:f>
              <c:strCache>
                <c:ptCount val="1"/>
                <c:pt idx="0">
                  <c:v>мужчины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4.5670277130851623E-2"/>
                  <c:y val="-2.667613027244835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Дисбаланс!$D$3:$H$3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Дисбаланс!$D$5:$H$5</c:f>
              <c:numCache>
                <c:formatCode>0.0</c:formatCode>
                <c:ptCount val="5"/>
                <c:pt idx="0">
                  <c:v>722.71623878203616</c:v>
                </c:pt>
                <c:pt idx="1">
                  <c:v>711.00120991664505</c:v>
                </c:pt>
                <c:pt idx="2">
                  <c:v>796.9638885817144</c:v>
                </c:pt>
                <c:pt idx="3">
                  <c:v>808.7013429599408</c:v>
                </c:pt>
                <c:pt idx="4">
                  <c:v>807.09953295644209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Дисбаланс!$C$6</c:f>
              <c:strCache>
                <c:ptCount val="1"/>
                <c:pt idx="0">
                  <c:v>женщины</c:v>
                </c:pt>
              </c:strCache>
            </c:strRef>
          </c:tx>
          <c:spPr>
            <a:ln w="3175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3.9410496223183371E-2"/>
                  <c:y val="-2.966189789656575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3">
                    <a:lumMod val="50000"/>
                  </a:schemeClr>
                </a:solidFill>
                <a:prstDash val="sysDot"/>
              </a:ln>
              <a:effectLst/>
            </c:spPr>
            <c:trendlineType val="linear"/>
          </c:trendline>
          <c:cat>
            <c:numRef>
              <c:f>Дисбаланс!$D$3:$H$3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Дисбаланс!$D$6:$H$6</c:f>
              <c:numCache>
                <c:formatCode>0.0</c:formatCode>
                <c:ptCount val="5"/>
                <c:pt idx="0">
                  <c:v>636.4361590460594</c:v>
                </c:pt>
                <c:pt idx="1">
                  <c:v>656.53995971118877</c:v>
                </c:pt>
                <c:pt idx="2">
                  <c:v>667.27238255636826</c:v>
                </c:pt>
                <c:pt idx="3">
                  <c:v>711.92704529222806</c:v>
                </c:pt>
                <c:pt idx="4">
                  <c:v>774.02818627938802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Дисбаланс!$C$7</c:f>
              <c:strCache>
                <c:ptCount val="1"/>
                <c:pt idx="0">
                  <c:v>город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670277130851623E-2"/>
                  <c:y val="4.092950353036854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497089859072814E-2"/>
                  <c:y val="4.092950353036854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237308951404589E-2"/>
                  <c:y val="4.468537207496946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tx2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Дисбаланс!$D$3:$H$3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Дисбаланс!$D$7:$H$7</c:f>
              <c:numCache>
                <c:formatCode>0.0</c:formatCode>
                <c:ptCount val="5"/>
                <c:pt idx="0">
                  <c:v>717.37716190662377</c:v>
                </c:pt>
                <c:pt idx="1">
                  <c:v>709.36351674416437</c:v>
                </c:pt>
                <c:pt idx="2">
                  <c:v>730.34505571389661</c:v>
                </c:pt>
                <c:pt idx="3">
                  <c:v>754.4234972110105</c:v>
                </c:pt>
                <c:pt idx="4">
                  <c:v>768.46783695506269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Дисбаланс!$C$8</c:f>
              <c:strCache>
                <c:ptCount val="1"/>
                <c:pt idx="0">
                  <c:v>село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493483502355639E-2"/>
                  <c:y val="3.946471479797420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583683494962354E-2"/>
                  <c:y val="-3.043199881704930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497089859072814E-2"/>
                  <c:y val="-3.418786736165021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</c:trendline>
          <c:cat>
            <c:numRef>
              <c:f>Дисбаланс!$D$3:$H$3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Дисбаланс!$D$8:$H$8</c:f>
              <c:numCache>
                <c:formatCode>0.0</c:formatCode>
                <c:ptCount val="5"/>
                <c:pt idx="0">
                  <c:v>571.54236469577268</c:v>
                </c:pt>
                <c:pt idx="1">
                  <c:v>608.84242849594455</c:v>
                </c:pt>
                <c:pt idx="2">
                  <c:v>675.36938369258849</c:v>
                </c:pt>
                <c:pt idx="3">
                  <c:v>726.86300437822956</c:v>
                </c:pt>
                <c:pt idx="4">
                  <c:v>824.3416109289135</c:v>
                </c:pt>
              </c:numCache>
            </c:numRef>
          </c:val>
          <c:smooth val="1"/>
        </c:ser>
        <c:marker val="1"/>
        <c:axId val="55007104"/>
        <c:axId val="55008640"/>
      </c:lineChart>
      <c:catAx>
        <c:axId val="550071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08640"/>
        <c:crosses val="autoZero"/>
        <c:auto val="1"/>
        <c:lblAlgn val="ctr"/>
        <c:lblOffset val="100"/>
      </c:catAx>
      <c:valAx>
        <c:axId val="55008640"/>
        <c:scaling>
          <c:orientation val="minMax"/>
          <c:min val="55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0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579469233012554E-2"/>
          <c:y val="0.83802683819452195"/>
          <c:w val="0.95649452269170609"/>
          <c:h val="0.1431938190824739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8E57F-A97F-4EBA-AF18-23B07869E8E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509AF5-5A07-4BCD-A898-FAB6C5182F01}">
      <dgm:prSet phldrT="[Текст]"/>
      <dgm:spPr/>
      <dgm:t>
        <a:bodyPr/>
        <a:lstStyle/>
        <a:p>
          <a:r>
            <a:rPr lang="ru-RU" dirty="0" smtClean="0"/>
            <a:t>Другие когнитивные нарушения (мышление, построение логических связей, обработка информации)</a:t>
          </a:r>
          <a:endParaRPr lang="ru-RU" dirty="0"/>
        </a:p>
      </dgm:t>
    </dgm:pt>
    <dgm:pt modelId="{83E3F0F3-DB6A-420F-824B-1B1BFC6109C3}" type="parTrans" cxnId="{6473C0F5-3F7A-4A02-B5DA-430E7B6A16FB}">
      <dgm:prSet/>
      <dgm:spPr/>
      <dgm:t>
        <a:bodyPr/>
        <a:lstStyle/>
        <a:p>
          <a:endParaRPr lang="ru-RU"/>
        </a:p>
      </dgm:t>
    </dgm:pt>
    <dgm:pt modelId="{D5C1AA9C-2334-49DC-A13D-99EF4DC46F28}" type="sibTrans" cxnId="{6473C0F5-3F7A-4A02-B5DA-430E7B6A16FB}">
      <dgm:prSet/>
      <dgm:spPr/>
      <dgm:t>
        <a:bodyPr/>
        <a:lstStyle/>
        <a:p>
          <a:endParaRPr lang="ru-RU"/>
        </a:p>
      </dgm:t>
    </dgm:pt>
    <dgm:pt modelId="{43706C2B-61EE-44B2-AAA1-A2858051FA6F}">
      <dgm:prSet phldrT="[Текст]"/>
      <dgm:spPr/>
      <dgm:t>
        <a:bodyPr/>
        <a:lstStyle/>
        <a:p>
          <a:r>
            <a:rPr lang="ru-RU" dirty="0" smtClean="0"/>
            <a:t>Ухудшения памяти</a:t>
          </a:r>
          <a:endParaRPr lang="ru-RU" dirty="0"/>
        </a:p>
      </dgm:t>
    </dgm:pt>
    <dgm:pt modelId="{74FA23FB-FB23-49EA-BEE1-F49807527EEF}" type="parTrans" cxnId="{FF5AF790-376E-4D36-8FDE-6C680A143B5F}">
      <dgm:prSet/>
      <dgm:spPr/>
      <dgm:t>
        <a:bodyPr/>
        <a:lstStyle/>
        <a:p>
          <a:endParaRPr lang="ru-RU"/>
        </a:p>
      </dgm:t>
    </dgm:pt>
    <dgm:pt modelId="{C75C31EA-7902-47C0-964A-457E9577667D}" type="sibTrans" cxnId="{FF5AF790-376E-4D36-8FDE-6C680A143B5F}">
      <dgm:prSet/>
      <dgm:spPr/>
      <dgm:t>
        <a:bodyPr/>
        <a:lstStyle/>
        <a:p>
          <a:endParaRPr lang="ru-RU"/>
        </a:p>
      </dgm:t>
    </dgm:pt>
    <dgm:pt modelId="{5C75FD0C-B81C-4025-8735-EE2B9E42A0CC}">
      <dgm:prSet phldrT="[Текст]"/>
      <dgm:spPr/>
      <dgm:t>
        <a:bodyPr/>
        <a:lstStyle/>
        <a:p>
          <a:r>
            <a:rPr lang="ru-RU" dirty="0" smtClean="0"/>
            <a:t>Снижение эмоционального контроля или мотивации, изменение поведения</a:t>
          </a:r>
          <a:endParaRPr lang="ru-RU" dirty="0"/>
        </a:p>
      </dgm:t>
    </dgm:pt>
    <dgm:pt modelId="{645C3A1C-20A1-4FF0-9739-40B0BAD93409}" type="parTrans" cxnId="{6F2C3293-7050-41CD-8631-B0AB459DE3D6}">
      <dgm:prSet/>
      <dgm:spPr/>
      <dgm:t>
        <a:bodyPr/>
        <a:lstStyle/>
        <a:p>
          <a:endParaRPr lang="ru-RU"/>
        </a:p>
      </dgm:t>
    </dgm:pt>
    <dgm:pt modelId="{963B6ACC-0658-44C7-919E-78CF18931538}" type="sibTrans" cxnId="{6F2C3293-7050-41CD-8631-B0AB459DE3D6}">
      <dgm:prSet/>
      <dgm:spPr/>
      <dgm:t>
        <a:bodyPr/>
        <a:lstStyle/>
        <a:p>
          <a:endParaRPr lang="ru-RU"/>
        </a:p>
      </dgm:t>
    </dgm:pt>
    <dgm:pt modelId="{8CD55786-371C-4339-B59F-DE7459D39C22}" type="pres">
      <dgm:prSet presAssocID="{9A58E57F-A97F-4EBA-AF18-23B07869E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8C39C2-6E37-4FE6-A29A-E62EC9E90DB1}" type="pres">
      <dgm:prSet presAssocID="{9C509AF5-5A07-4BCD-A898-FAB6C5182F01}" presName="parentText" presStyleLbl="node1" presStyleIdx="0" presStyleCnt="3" custLinFactY="198755" custLinFactNeighborX="-498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86982-8A77-4A74-AD7E-CF1BD262B3D1}" type="pres">
      <dgm:prSet presAssocID="{D5C1AA9C-2334-49DC-A13D-99EF4DC46F28}" presName="spacer" presStyleCnt="0"/>
      <dgm:spPr/>
      <dgm:t>
        <a:bodyPr/>
        <a:lstStyle/>
        <a:p>
          <a:endParaRPr lang="ru-RU"/>
        </a:p>
      </dgm:t>
    </dgm:pt>
    <dgm:pt modelId="{C4E652E0-6B81-4334-88B6-82C4E1D26546}" type="pres">
      <dgm:prSet presAssocID="{43706C2B-61EE-44B2-AAA1-A2858051FA6F}" presName="parentText" presStyleLbl="node1" presStyleIdx="1" presStyleCnt="3" custLinFactY="-100000" custLinFactNeighborX="-373" custLinFactNeighborY="-1482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A2E36-5A0B-4E28-9E4D-99DF22C07AD0}" type="pres">
      <dgm:prSet presAssocID="{C75C31EA-7902-47C0-964A-457E9577667D}" presName="spacer" presStyleCnt="0"/>
      <dgm:spPr/>
      <dgm:t>
        <a:bodyPr/>
        <a:lstStyle/>
        <a:p>
          <a:endParaRPr lang="ru-RU"/>
        </a:p>
      </dgm:t>
    </dgm:pt>
    <dgm:pt modelId="{E82DF668-AF33-4A2D-B469-2425A1A64AEF}" type="pres">
      <dgm:prSet presAssocID="{5C75FD0C-B81C-4025-8735-EE2B9E42A0CC}" presName="parentText" presStyleLbl="node1" presStyleIdx="2" presStyleCnt="3" custLinFactY="-100000" custLinFactNeighborX="-124" custLinFactNeighborY="-1482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5AF790-376E-4D36-8FDE-6C680A143B5F}" srcId="{9A58E57F-A97F-4EBA-AF18-23B07869E8EB}" destId="{43706C2B-61EE-44B2-AAA1-A2858051FA6F}" srcOrd="1" destOrd="0" parTransId="{74FA23FB-FB23-49EA-BEE1-F49807527EEF}" sibTransId="{C75C31EA-7902-47C0-964A-457E9577667D}"/>
    <dgm:cxn modelId="{6473C0F5-3F7A-4A02-B5DA-430E7B6A16FB}" srcId="{9A58E57F-A97F-4EBA-AF18-23B07869E8EB}" destId="{9C509AF5-5A07-4BCD-A898-FAB6C5182F01}" srcOrd="0" destOrd="0" parTransId="{83E3F0F3-DB6A-420F-824B-1B1BFC6109C3}" sibTransId="{D5C1AA9C-2334-49DC-A13D-99EF4DC46F28}"/>
    <dgm:cxn modelId="{489DCA13-14DA-443F-8FA3-9CF92AE7A712}" type="presOf" srcId="{9C509AF5-5A07-4BCD-A898-FAB6C5182F01}" destId="{298C39C2-6E37-4FE6-A29A-E62EC9E90DB1}" srcOrd="0" destOrd="0" presId="urn:microsoft.com/office/officeart/2005/8/layout/vList2"/>
    <dgm:cxn modelId="{2848EDA5-7AE2-4ED7-8C69-1652D227EBC7}" type="presOf" srcId="{9A58E57F-A97F-4EBA-AF18-23B07869E8EB}" destId="{8CD55786-371C-4339-B59F-DE7459D39C22}" srcOrd="0" destOrd="0" presId="urn:microsoft.com/office/officeart/2005/8/layout/vList2"/>
    <dgm:cxn modelId="{6F2C3293-7050-41CD-8631-B0AB459DE3D6}" srcId="{9A58E57F-A97F-4EBA-AF18-23B07869E8EB}" destId="{5C75FD0C-B81C-4025-8735-EE2B9E42A0CC}" srcOrd="2" destOrd="0" parTransId="{645C3A1C-20A1-4FF0-9739-40B0BAD93409}" sibTransId="{963B6ACC-0658-44C7-919E-78CF18931538}"/>
    <dgm:cxn modelId="{0525873C-3527-4FE0-B52A-2935F49121E7}" type="presOf" srcId="{43706C2B-61EE-44B2-AAA1-A2858051FA6F}" destId="{C4E652E0-6B81-4334-88B6-82C4E1D26546}" srcOrd="0" destOrd="0" presId="urn:microsoft.com/office/officeart/2005/8/layout/vList2"/>
    <dgm:cxn modelId="{4BA5FF47-B0CB-4DDF-8981-B230B9FF9918}" type="presOf" srcId="{5C75FD0C-B81C-4025-8735-EE2B9E42A0CC}" destId="{E82DF668-AF33-4A2D-B469-2425A1A64AEF}" srcOrd="0" destOrd="0" presId="urn:microsoft.com/office/officeart/2005/8/layout/vList2"/>
    <dgm:cxn modelId="{661622DC-5B42-452B-97E4-F49AC1E0224A}" type="presParOf" srcId="{8CD55786-371C-4339-B59F-DE7459D39C22}" destId="{298C39C2-6E37-4FE6-A29A-E62EC9E90DB1}" srcOrd="0" destOrd="0" presId="urn:microsoft.com/office/officeart/2005/8/layout/vList2"/>
    <dgm:cxn modelId="{53CDBCA6-627C-4DE7-B6C5-6B78976F5522}" type="presParOf" srcId="{8CD55786-371C-4339-B59F-DE7459D39C22}" destId="{F3886982-8A77-4A74-AD7E-CF1BD262B3D1}" srcOrd="1" destOrd="0" presId="urn:microsoft.com/office/officeart/2005/8/layout/vList2"/>
    <dgm:cxn modelId="{1F31B53C-C356-4B42-9643-81AEEEB21394}" type="presParOf" srcId="{8CD55786-371C-4339-B59F-DE7459D39C22}" destId="{C4E652E0-6B81-4334-88B6-82C4E1D26546}" srcOrd="2" destOrd="0" presId="urn:microsoft.com/office/officeart/2005/8/layout/vList2"/>
    <dgm:cxn modelId="{ACD9160A-B0EC-43D6-BA32-FB27E2EA1977}" type="presParOf" srcId="{8CD55786-371C-4339-B59F-DE7459D39C22}" destId="{42CA2E36-5A0B-4E28-9E4D-99DF22C07AD0}" srcOrd="3" destOrd="0" presId="urn:microsoft.com/office/officeart/2005/8/layout/vList2"/>
    <dgm:cxn modelId="{AC785071-C055-40A9-9A72-825C17FAC7C6}" type="presParOf" srcId="{8CD55786-371C-4339-B59F-DE7459D39C22}" destId="{E82DF668-AF33-4A2D-B469-2425A1A64A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C4856C-A183-4959-8F63-8D818CD72EDD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C1E8C04-3BBA-4333-B5D8-54B3AF389BBA}">
      <dgm:prSet phldrT="[Текст]"/>
      <dgm:spPr/>
      <dgm:t>
        <a:bodyPr/>
        <a:lstStyle/>
        <a:p>
          <a:r>
            <a:rPr lang="ru-RU" dirty="0" smtClean="0"/>
            <a:t>Легкая</a:t>
          </a:r>
          <a:endParaRPr lang="ru-RU" dirty="0"/>
        </a:p>
      </dgm:t>
    </dgm:pt>
    <dgm:pt modelId="{4C6C2CCD-B8F4-4722-813A-179C070729B9}" type="parTrans" cxnId="{DB939EC1-0447-4601-9EEB-5170EBA9C7BD}">
      <dgm:prSet/>
      <dgm:spPr/>
      <dgm:t>
        <a:bodyPr/>
        <a:lstStyle/>
        <a:p>
          <a:endParaRPr lang="ru-RU"/>
        </a:p>
      </dgm:t>
    </dgm:pt>
    <dgm:pt modelId="{17143221-A93F-45F1-844F-CABEAD429F06}" type="sibTrans" cxnId="{DB939EC1-0447-4601-9EEB-5170EBA9C7BD}">
      <dgm:prSet/>
      <dgm:spPr/>
      <dgm:t>
        <a:bodyPr/>
        <a:lstStyle/>
        <a:p>
          <a:endParaRPr lang="ru-RU"/>
        </a:p>
      </dgm:t>
    </dgm:pt>
    <dgm:pt modelId="{4228720E-4086-4ECE-993B-B74178F8018A}">
      <dgm:prSet phldrT="[Текст]"/>
      <dgm:spPr/>
      <dgm:t>
        <a:bodyPr/>
        <a:lstStyle/>
        <a:p>
          <a:r>
            <a:rPr lang="ru-RU" dirty="0" smtClean="0"/>
            <a:t>Ограничение способности к самообслуживанию ФК2 (умеренное), ФК3 (выраженное)</a:t>
          </a:r>
          <a:endParaRPr lang="ru-RU" dirty="0"/>
        </a:p>
      </dgm:t>
    </dgm:pt>
    <dgm:pt modelId="{DC89D0D1-4A11-474E-A72F-9859429C311A}" type="parTrans" cxnId="{AC2CE9A1-B158-4861-B526-E2E4A947DBF0}">
      <dgm:prSet/>
      <dgm:spPr/>
      <dgm:t>
        <a:bodyPr/>
        <a:lstStyle/>
        <a:p>
          <a:endParaRPr lang="ru-RU"/>
        </a:p>
      </dgm:t>
    </dgm:pt>
    <dgm:pt modelId="{15C432D4-DF74-457B-89C5-4E3B0328C799}" type="sibTrans" cxnId="{AC2CE9A1-B158-4861-B526-E2E4A947DBF0}">
      <dgm:prSet/>
      <dgm:spPr/>
      <dgm:t>
        <a:bodyPr/>
        <a:lstStyle/>
        <a:p>
          <a:endParaRPr lang="ru-RU"/>
        </a:p>
      </dgm:t>
    </dgm:pt>
    <dgm:pt modelId="{B0CC1E3B-C2AE-4E33-843C-9B4B511DEF19}">
      <dgm:prSet phldrT="[Текст]"/>
      <dgm:spPr/>
      <dgm:t>
        <a:bodyPr/>
        <a:lstStyle/>
        <a:p>
          <a:r>
            <a:rPr lang="ru-RU" dirty="0" smtClean="0"/>
            <a:t>Умеренная</a:t>
          </a:r>
          <a:endParaRPr lang="ru-RU" dirty="0"/>
        </a:p>
      </dgm:t>
    </dgm:pt>
    <dgm:pt modelId="{E9C61228-1731-45FC-A77A-B41D29776E58}" type="parTrans" cxnId="{B0D6C2FF-E62F-45D2-9417-C9D2B4A04E13}">
      <dgm:prSet/>
      <dgm:spPr/>
      <dgm:t>
        <a:bodyPr/>
        <a:lstStyle/>
        <a:p>
          <a:endParaRPr lang="ru-RU"/>
        </a:p>
      </dgm:t>
    </dgm:pt>
    <dgm:pt modelId="{CAB1E6CE-D881-4E69-A49C-BD07182A5245}" type="sibTrans" cxnId="{B0D6C2FF-E62F-45D2-9417-C9D2B4A04E13}">
      <dgm:prSet/>
      <dgm:spPr/>
      <dgm:t>
        <a:bodyPr/>
        <a:lstStyle/>
        <a:p>
          <a:endParaRPr lang="ru-RU"/>
        </a:p>
      </dgm:t>
    </dgm:pt>
    <dgm:pt modelId="{937FDC2C-528B-42E3-A600-C5233CBC1AF9}">
      <dgm:prSet phldrT="[Текст]"/>
      <dgm:spPr/>
      <dgm:t>
        <a:bodyPr/>
        <a:lstStyle/>
        <a:p>
          <a:r>
            <a:rPr lang="ru-RU" dirty="0" smtClean="0"/>
            <a:t>Ограничение способности к самообслуживанию ФК3 (выраженное)</a:t>
          </a:r>
          <a:endParaRPr lang="ru-RU" dirty="0"/>
        </a:p>
      </dgm:t>
    </dgm:pt>
    <dgm:pt modelId="{CF23209D-C224-49D8-AA05-D8F31A468188}" type="parTrans" cxnId="{BDBA0EBD-F8C5-4B56-9EEC-4DBE544E3D37}">
      <dgm:prSet/>
      <dgm:spPr/>
      <dgm:t>
        <a:bodyPr/>
        <a:lstStyle/>
        <a:p>
          <a:endParaRPr lang="ru-RU"/>
        </a:p>
      </dgm:t>
    </dgm:pt>
    <dgm:pt modelId="{96FAC457-7E54-4EBF-A879-96D124625366}" type="sibTrans" cxnId="{BDBA0EBD-F8C5-4B56-9EEC-4DBE544E3D37}">
      <dgm:prSet/>
      <dgm:spPr/>
      <dgm:t>
        <a:bodyPr/>
        <a:lstStyle/>
        <a:p>
          <a:endParaRPr lang="ru-RU"/>
        </a:p>
      </dgm:t>
    </dgm:pt>
    <dgm:pt modelId="{CD5A0152-5206-4031-9DDD-686DA5540168}">
      <dgm:prSet phldrT="[Текст]"/>
      <dgm:spPr/>
      <dgm:t>
        <a:bodyPr/>
        <a:lstStyle/>
        <a:p>
          <a:r>
            <a:rPr lang="ru-RU" dirty="0" smtClean="0"/>
            <a:t>Тяжелая</a:t>
          </a:r>
          <a:endParaRPr lang="ru-RU" dirty="0"/>
        </a:p>
      </dgm:t>
    </dgm:pt>
    <dgm:pt modelId="{33B01A71-1A07-47B7-85BB-1518D85C9858}" type="parTrans" cxnId="{3299EAC9-F544-432C-A6F5-FF04F46E1A0E}">
      <dgm:prSet/>
      <dgm:spPr/>
      <dgm:t>
        <a:bodyPr/>
        <a:lstStyle/>
        <a:p>
          <a:endParaRPr lang="ru-RU"/>
        </a:p>
      </dgm:t>
    </dgm:pt>
    <dgm:pt modelId="{E63B0958-356B-4E8B-8C63-377671C8DB66}" type="sibTrans" cxnId="{3299EAC9-F544-432C-A6F5-FF04F46E1A0E}">
      <dgm:prSet/>
      <dgm:spPr/>
      <dgm:t>
        <a:bodyPr/>
        <a:lstStyle/>
        <a:p>
          <a:endParaRPr lang="ru-RU"/>
        </a:p>
      </dgm:t>
    </dgm:pt>
    <dgm:pt modelId="{9D74B3E1-C40F-4757-89CB-C81B7A59FD3B}">
      <dgm:prSet phldrT="[Текст]"/>
      <dgm:spPr/>
      <dgm:t>
        <a:bodyPr/>
        <a:lstStyle/>
        <a:p>
          <a:r>
            <a:rPr lang="ru-RU" dirty="0" smtClean="0"/>
            <a:t>Ограничение способности к самообслуживанию ФК4 (резкое выраженное)</a:t>
          </a:r>
          <a:endParaRPr lang="ru-RU" dirty="0"/>
        </a:p>
      </dgm:t>
    </dgm:pt>
    <dgm:pt modelId="{45E4CC3E-C6DC-471C-8CCB-ED962B5F1F04}" type="parTrans" cxnId="{1913AAE9-8011-44E4-B2C8-57D92068B761}">
      <dgm:prSet/>
      <dgm:spPr/>
      <dgm:t>
        <a:bodyPr/>
        <a:lstStyle/>
        <a:p>
          <a:endParaRPr lang="ru-RU"/>
        </a:p>
      </dgm:t>
    </dgm:pt>
    <dgm:pt modelId="{52D24E41-FCF7-4ED7-9272-2DAFFFB5C529}" type="sibTrans" cxnId="{1913AAE9-8011-44E4-B2C8-57D92068B761}">
      <dgm:prSet/>
      <dgm:spPr/>
      <dgm:t>
        <a:bodyPr/>
        <a:lstStyle/>
        <a:p>
          <a:endParaRPr lang="ru-RU"/>
        </a:p>
      </dgm:t>
    </dgm:pt>
    <dgm:pt modelId="{B64005B0-4682-4BE4-A260-FD15BE96B7B6}" type="pres">
      <dgm:prSet presAssocID="{69C4856C-A183-4959-8F63-8D818CD72ED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EDFBD-6E9A-4503-B03A-9D0A518D60AF}" type="pres">
      <dgm:prSet presAssocID="{69C4856C-A183-4959-8F63-8D818CD72EDD}" presName="dummyMaxCanvas" presStyleCnt="0">
        <dgm:presLayoutVars/>
      </dgm:prSet>
      <dgm:spPr/>
    </dgm:pt>
    <dgm:pt modelId="{74A8B8CB-A5F5-4C06-99DE-72B0EEB04859}" type="pres">
      <dgm:prSet presAssocID="{69C4856C-A183-4959-8F63-8D818CD72EDD}" presName="ThreeNodes_1" presStyleLbl="node1" presStyleIdx="0" presStyleCnt="3" custLinFactNeighborX="290" custLinFactNeighborY="-1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93D30-9911-4A56-9399-3CE96223096D}" type="pres">
      <dgm:prSet presAssocID="{69C4856C-A183-4959-8F63-8D818CD72ED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6788F-9574-41E8-BAD6-B32DA6215CD3}" type="pres">
      <dgm:prSet presAssocID="{69C4856C-A183-4959-8F63-8D818CD72ED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5F104-17A2-4315-93E2-392B3797C06F}" type="pres">
      <dgm:prSet presAssocID="{69C4856C-A183-4959-8F63-8D818CD72ED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02F58-929F-459A-AF4D-1BF4DC8FDA17}" type="pres">
      <dgm:prSet presAssocID="{69C4856C-A183-4959-8F63-8D818CD72ED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180B9-8902-45E1-8D22-40544C5A8945}" type="pres">
      <dgm:prSet presAssocID="{69C4856C-A183-4959-8F63-8D818CD72ED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B3B79-F21E-415C-AC3A-5A9DAD680610}" type="pres">
      <dgm:prSet presAssocID="{69C4856C-A183-4959-8F63-8D818CD72ED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C2673-5474-4E0C-9FA2-AA83C03696C9}" type="pres">
      <dgm:prSet presAssocID="{69C4856C-A183-4959-8F63-8D818CD72ED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FA06AF-B953-496A-88AD-979E710018C6}" type="presOf" srcId="{CAB1E6CE-D881-4E69-A49C-BD07182A5245}" destId="{4DD02F58-929F-459A-AF4D-1BF4DC8FDA17}" srcOrd="0" destOrd="0" presId="urn:microsoft.com/office/officeart/2005/8/layout/vProcess5"/>
    <dgm:cxn modelId="{EE7894B4-646F-4662-A1AD-E2CD800F363C}" type="presOf" srcId="{B0CC1E3B-C2AE-4E33-843C-9B4B511DEF19}" destId="{BA793D30-9911-4A56-9399-3CE96223096D}" srcOrd="0" destOrd="0" presId="urn:microsoft.com/office/officeart/2005/8/layout/vProcess5"/>
    <dgm:cxn modelId="{1D92BAD8-C81A-448E-AD35-CA8C54CEB8F0}" type="presOf" srcId="{CD5A0152-5206-4031-9DDD-686DA5540168}" destId="{97DC2673-5474-4E0C-9FA2-AA83C03696C9}" srcOrd="1" destOrd="0" presId="urn:microsoft.com/office/officeart/2005/8/layout/vProcess5"/>
    <dgm:cxn modelId="{84C16BED-49EB-46C1-9409-B3258F5A693D}" type="presOf" srcId="{937FDC2C-528B-42E3-A600-C5233CBC1AF9}" destId="{BA793D30-9911-4A56-9399-3CE96223096D}" srcOrd="0" destOrd="1" presId="urn:microsoft.com/office/officeart/2005/8/layout/vProcess5"/>
    <dgm:cxn modelId="{74E81B3B-6BA9-43ED-A128-7F0DB9285217}" type="presOf" srcId="{937FDC2C-528B-42E3-A600-C5233CBC1AF9}" destId="{D57B3B79-F21E-415C-AC3A-5A9DAD680610}" srcOrd="1" destOrd="1" presId="urn:microsoft.com/office/officeart/2005/8/layout/vProcess5"/>
    <dgm:cxn modelId="{CE1AF91A-BBAA-478D-93B4-CD1007956587}" type="presOf" srcId="{69C4856C-A183-4959-8F63-8D818CD72EDD}" destId="{B64005B0-4682-4BE4-A260-FD15BE96B7B6}" srcOrd="0" destOrd="0" presId="urn:microsoft.com/office/officeart/2005/8/layout/vProcess5"/>
    <dgm:cxn modelId="{B0D6C2FF-E62F-45D2-9417-C9D2B4A04E13}" srcId="{69C4856C-A183-4959-8F63-8D818CD72EDD}" destId="{B0CC1E3B-C2AE-4E33-843C-9B4B511DEF19}" srcOrd="1" destOrd="0" parTransId="{E9C61228-1731-45FC-A77A-B41D29776E58}" sibTransId="{CAB1E6CE-D881-4E69-A49C-BD07182A5245}"/>
    <dgm:cxn modelId="{AC2CE9A1-B158-4861-B526-E2E4A947DBF0}" srcId="{3C1E8C04-3BBA-4333-B5D8-54B3AF389BBA}" destId="{4228720E-4086-4ECE-993B-B74178F8018A}" srcOrd="0" destOrd="0" parTransId="{DC89D0D1-4A11-474E-A72F-9859429C311A}" sibTransId="{15C432D4-DF74-457B-89C5-4E3B0328C799}"/>
    <dgm:cxn modelId="{1913AAE9-8011-44E4-B2C8-57D92068B761}" srcId="{CD5A0152-5206-4031-9DDD-686DA5540168}" destId="{9D74B3E1-C40F-4757-89CB-C81B7A59FD3B}" srcOrd="0" destOrd="0" parTransId="{45E4CC3E-C6DC-471C-8CCB-ED962B5F1F04}" sibTransId="{52D24E41-FCF7-4ED7-9272-2DAFFFB5C529}"/>
    <dgm:cxn modelId="{DB939EC1-0447-4601-9EEB-5170EBA9C7BD}" srcId="{69C4856C-A183-4959-8F63-8D818CD72EDD}" destId="{3C1E8C04-3BBA-4333-B5D8-54B3AF389BBA}" srcOrd="0" destOrd="0" parTransId="{4C6C2CCD-B8F4-4722-813A-179C070729B9}" sibTransId="{17143221-A93F-45F1-844F-CABEAD429F06}"/>
    <dgm:cxn modelId="{45D0DF20-333B-4AFC-8FBC-6C7D6000CB0C}" type="presOf" srcId="{17143221-A93F-45F1-844F-CABEAD429F06}" destId="{55C5F104-17A2-4315-93E2-392B3797C06F}" srcOrd="0" destOrd="0" presId="urn:microsoft.com/office/officeart/2005/8/layout/vProcess5"/>
    <dgm:cxn modelId="{BDBA0EBD-F8C5-4B56-9EEC-4DBE544E3D37}" srcId="{B0CC1E3B-C2AE-4E33-843C-9B4B511DEF19}" destId="{937FDC2C-528B-42E3-A600-C5233CBC1AF9}" srcOrd="0" destOrd="0" parTransId="{CF23209D-C224-49D8-AA05-D8F31A468188}" sibTransId="{96FAC457-7E54-4EBF-A879-96D124625366}"/>
    <dgm:cxn modelId="{AD0D90FC-BA41-4901-8B55-8B0D6243A1B6}" type="presOf" srcId="{3C1E8C04-3BBA-4333-B5D8-54B3AF389BBA}" destId="{74A8B8CB-A5F5-4C06-99DE-72B0EEB04859}" srcOrd="0" destOrd="0" presId="urn:microsoft.com/office/officeart/2005/8/layout/vProcess5"/>
    <dgm:cxn modelId="{E8144E30-91B3-417B-ADF9-7FC4915D15E0}" type="presOf" srcId="{CD5A0152-5206-4031-9DDD-686DA5540168}" destId="{52D6788F-9574-41E8-BAD6-B32DA6215CD3}" srcOrd="0" destOrd="0" presId="urn:microsoft.com/office/officeart/2005/8/layout/vProcess5"/>
    <dgm:cxn modelId="{3299EAC9-F544-432C-A6F5-FF04F46E1A0E}" srcId="{69C4856C-A183-4959-8F63-8D818CD72EDD}" destId="{CD5A0152-5206-4031-9DDD-686DA5540168}" srcOrd="2" destOrd="0" parTransId="{33B01A71-1A07-47B7-85BB-1518D85C9858}" sibTransId="{E63B0958-356B-4E8B-8C63-377671C8DB66}"/>
    <dgm:cxn modelId="{13670DA0-EE7B-4C54-A7A3-3515EB91E8A2}" type="presOf" srcId="{9D74B3E1-C40F-4757-89CB-C81B7A59FD3B}" destId="{52D6788F-9574-41E8-BAD6-B32DA6215CD3}" srcOrd="0" destOrd="1" presId="urn:microsoft.com/office/officeart/2005/8/layout/vProcess5"/>
    <dgm:cxn modelId="{BFE701E4-A447-4704-B236-9664C220BEB3}" type="presOf" srcId="{B0CC1E3B-C2AE-4E33-843C-9B4B511DEF19}" destId="{D57B3B79-F21E-415C-AC3A-5A9DAD680610}" srcOrd="1" destOrd="0" presId="urn:microsoft.com/office/officeart/2005/8/layout/vProcess5"/>
    <dgm:cxn modelId="{E9AB4D55-38DD-40E1-9967-95EC4DD638A8}" type="presOf" srcId="{4228720E-4086-4ECE-993B-B74178F8018A}" destId="{796180B9-8902-45E1-8D22-40544C5A8945}" srcOrd="1" destOrd="1" presId="urn:microsoft.com/office/officeart/2005/8/layout/vProcess5"/>
    <dgm:cxn modelId="{494F08ED-8FE6-4CE6-990C-957DDCB1DA7A}" type="presOf" srcId="{3C1E8C04-3BBA-4333-B5D8-54B3AF389BBA}" destId="{796180B9-8902-45E1-8D22-40544C5A8945}" srcOrd="1" destOrd="0" presId="urn:microsoft.com/office/officeart/2005/8/layout/vProcess5"/>
    <dgm:cxn modelId="{DA7C97BD-9AB1-4A16-99CA-BB3CCD1D170B}" type="presOf" srcId="{9D74B3E1-C40F-4757-89CB-C81B7A59FD3B}" destId="{97DC2673-5474-4E0C-9FA2-AA83C03696C9}" srcOrd="1" destOrd="1" presId="urn:microsoft.com/office/officeart/2005/8/layout/vProcess5"/>
    <dgm:cxn modelId="{1BA5781E-A24B-47F7-A9A7-9EF9AAE308F0}" type="presOf" srcId="{4228720E-4086-4ECE-993B-B74178F8018A}" destId="{74A8B8CB-A5F5-4C06-99DE-72B0EEB04859}" srcOrd="0" destOrd="1" presId="urn:microsoft.com/office/officeart/2005/8/layout/vProcess5"/>
    <dgm:cxn modelId="{DA7E9F59-60EB-41D7-B0FB-BF51A1C1E007}" type="presParOf" srcId="{B64005B0-4682-4BE4-A260-FD15BE96B7B6}" destId="{99EEDFBD-6E9A-4503-B03A-9D0A518D60AF}" srcOrd="0" destOrd="0" presId="urn:microsoft.com/office/officeart/2005/8/layout/vProcess5"/>
    <dgm:cxn modelId="{9F2BD511-0C7E-4CCB-AC23-350B3DEBA2DB}" type="presParOf" srcId="{B64005B0-4682-4BE4-A260-FD15BE96B7B6}" destId="{74A8B8CB-A5F5-4C06-99DE-72B0EEB04859}" srcOrd="1" destOrd="0" presId="urn:microsoft.com/office/officeart/2005/8/layout/vProcess5"/>
    <dgm:cxn modelId="{F46CC057-A940-42BF-B8EA-A185BCCAE05F}" type="presParOf" srcId="{B64005B0-4682-4BE4-A260-FD15BE96B7B6}" destId="{BA793D30-9911-4A56-9399-3CE96223096D}" srcOrd="2" destOrd="0" presId="urn:microsoft.com/office/officeart/2005/8/layout/vProcess5"/>
    <dgm:cxn modelId="{9CD8D241-32EC-47FE-AF75-4AEAD3C08DA8}" type="presParOf" srcId="{B64005B0-4682-4BE4-A260-FD15BE96B7B6}" destId="{52D6788F-9574-41E8-BAD6-B32DA6215CD3}" srcOrd="3" destOrd="0" presId="urn:microsoft.com/office/officeart/2005/8/layout/vProcess5"/>
    <dgm:cxn modelId="{E69976C2-63D0-4396-8687-28D7DEDBBB81}" type="presParOf" srcId="{B64005B0-4682-4BE4-A260-FD15BE96B7B6}" destId="{55C5F104-17A2-4315-93E2-392B3797C06F}" srcOrd="4" destOrd="0" presId="urn:microsoft.com/office/officeart/2005/8/layout/vProcess5"/>
    <dgm:cxn modelId="{4E9A73CB-076F-4BA7-B4DF-7A7233CA3A00}" type="presParOf" srcId="{B64005B0-4682-4BE4-A260-FD15BE96B7B6}" destId="{4DD02F58-929F-459A-AF4D-1BF4DC8FDA17}" srcOrd="5" destOrd="0" presId="urn:microsoft.com/office/officeart/2005/8/layout/vProcess5"/>
    <dgm:cxn modelId="{3D868691-8883-4B0D-870C-A1750A6A44B8}" type="presParOf" srcId="{B64005B0-4682-4BE4-A260-FD15BE96B7B6}" destId="{796180B9-8902-45E1-8D22-40544C5A8945}" srcOrd="6" destOrd="0" presId="urn:microsoft.com/office/officeart/2005/8/layout/vProcess5"/>
    <dgm:cxn modelId="{A1B00B01-398B-495D-ACA7-23C3C241C615}" type="presParOf" srcId="{B64005B0-4682-4BE4-A260-FD15BE96B7B6}" destId="{D57B3B79-F21E-415C-AC3A-5A9DAD680610}" srcOrd="7" destOrd="0" presId="urn:microsoft.com/office/officeart/2005/8/layout/vProcess5"/>
    <dgm:cxn modelId="{57C9826C-2E89-4C1C-A9D3-453D9C685A77}" type="presParOf" srcId="{B64005B0-4682-4BE4-A260-FD15BE96B7B6}" destId="{97DC2673-5474-4E0C-9FA2-AA83C03696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8C39C2-6E37-4FE6-A29A-E62EC9E90DB1}">
      <dsp:nvSpPr>
        <dsp:cNvPr id="0" name=""/>
        <dsp:cNvSpPr/>
      </dsp:nvSpPr>
      <dsp:spPr>
        <a:xfrm>
          <a:off x="0" y="3006548"/>
          <a:ext cx="10972800" cy="13419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Другие когнитивные нарушения (мышление, построение логических связей, обработка информации)</a:t>
          </a:r>
          <a:endParaRPr lang="ru-RU" sz="3100" kern="1200" dirty="0"/>
        </a:p>
      </dsp:txBody>
      <dsp:txXfrm>
        <a:off x="0" y="3006548"/>
        <a:ext cx="10972800" cy="1341989"/>
      </dsp:txXfrm>
    </dsp:sp>
    <dsp:sp modelId="{C4E652E0-6B81-4334-88B6-82C4E1D26546}">
      <dsp:nvSpPr>
        <dsp:cNvPr id="0" name=""/>
        <dsp:cNvSpPr/>
      </dsp:nvSpPr>
      <dsp:spPr>
        <a:xfrm>
          <a:off x="0" y="117614"/>
          <a:ext cx="10972800" cy="1341989"/>
        </a:xfrm>
        <a:prstGeom prst="roundRect">
          <a:avLst/>
        </a:prstGeom>
        <a:solidFill>
          <a:schemeClr val="accent5">
            <a:hueOff val="3517239"/>
            <a:satOff val="-28349"/>
            <a:lumOff val="804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Ухудшения памяти</a:t>
          </a:r>
          <a:endParaRPr lang="ru-RU" sz="3100" kern="1200" dirty="0"/>
        </a:p>
      </dsp:txBody>
      <dsp:txXfrm>
        <a:off x="0" y="117614"/>
        <a:ext cx="10972800" cy="1341989"/>
      </dsp:txXfrm>
    </dsp:sp>
    <dsp:sp modelId="{E82DF668-AF33-4A2D-B469-2425A1A64AEF}">
      <dsp:nvSpPr>
        <dsp:cNvPr id="0" name=""/>
        <dsp:cNvSpPr/>
      </dsp:nvSpPr>
      <dsp:spPr>
        <a:xfrm>
          <a:off x="0" y="1548883"/>
          <a:ext cx="10972800" cy="1341989"/>
        </a:xfrm>
        <a:prstGeom prst="roundRect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Снижение эмоционального контроля или мотивации, изменение поведения</a:t>
          </a:r>
          <a:endParaRPr lang="ru-RU" sz="3100" kern="1200" dirty="0"/>
        </a:p>
      </dsp:txBody>
      <dsp:txXfrm>
        <a:off x="0" y="1548883"/>
        <a:ext cx="10972800" cy="13419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A8B8CB-A5F5-4C06-99DE-72B0EEB04859}">
      <dsp:nvSpPr>
        <dsp:cNvPr id="0" name=""/>
        <dsp:cNvSpPr/>
      </dsp:nvSpPr>
      <dsp:spPr>
        <a:xfrm>
          <a:off x="27273" y="0"/>
          <a:ext cx="9404604" cy="12938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Легкая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Ограничение способности к самообслуживанию ФК2 (умеренное), ФК3 (выраженное)</a:t>
          </a:r>
          <a:endParaRPr lang="ru-RU" sz="1700" kern="1200" dirty="0"/>
        </a:p>
      </dsp:txBody>
      <dsp:txXfrm>
        <a:off x="27273" y="0"/>
        <a:ext cx="8084203" cy="1293876"/>
      </dsp:txXfrm>
    </dsp:sp>
    <dsp:sp modelId="{BA793D30-9911-4A56-9399-3CE96223096D}">
      <dsp:nvSpPr>
        <dsp:cNvPr id="0" name=""/>
        <dsp:cNvSpPr/>
      </dsp:nvSpPr>
      <dsp:spPr>
        <a:xfrm>
          <a:off x="829817" y="1509521"/>
          <a:ext cx="9404604" cy="12938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Умеренная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Ограничение способности к самообслуживанию ФК3 (выраженное)</a:t>
          </a:r>
          <a:endParaRPr lang="ru-RU" sz="1700" kern="1200" dirty="0"/>
        </a:p>
      </dsp:txBody>
      <dsp:txXfrm>
        <a:off x="829817" y="1509521"/>
        <a:ext cx="7733766" cy="1293875"/>
      </dsp:txXfrm>
    </dsp:sp>
    <dsp:sp modelId="{52D6788F-9574-41E8-BAD6-B32DA6215CD3}">
      <dsp:nvSpPr>
        <dsp:cNvPr id="0" name=""/>
        <dsp:cNvSpPr/>
      </dsp:nvSpPr>
      <dsp:spPr>
        <a:xfrm>
          <a:off x="1659635" y="3019043"/>
          <a:ext cx="9404604" cy="12938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Тяжелая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Ограничение способности к самообслуживанию ФК4 (резкое выраженное)</a:t>
          </a:r>
          <a:endParaRPr lang="ru-RU" sz="1700" kern="1200" dirty="0"/>
        </a:p>
      </dsp:txBody>
      <dsp:txXfrm>
        <a:off x="1659635" y="3019043"/>
        <a:ext cx="7733766" cy="1293876"/>
      </dsp:txXfrm>
    </dsp:sp>
    <dsp:sp modelId="{55C5F104-17A2-4315-93E2-392B3797C06F}">
      <dsp:nvSpPr>
        <dsp:cNvPr id="0" name=""/>
        <dsp:cNvSpPr/>
      </dsp:nvSpPr>
      <dsp:spPr>
        <a:xfrm>
          <a:off x="8563584" y="981189"/>
          <a:ext cx="841019" cy="8410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8563584" y="981189"/>
        <a:ext cx="841019" cy="841019"/>
      </dsp:txXfrm>
    </dsp:sp>
    <dsp:sp modelId="{4DD02F58-929F-459A-AF4D-1BF4DC8FDA17}">
      <dsp:nvSpPr>
        <dsp:cNvPr id="0" name=""/>
        <dsp:cNvSpPr/>
      </dsp:nvSpPr>
      <dsp:spPr>
        <a:xfrm>
          <a:off x="9393402" y="2482085"/>
          <a:ext cx="841019" cy="84101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9393402" y="2482085"/>
        <a:ext cx="841019" cy="84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D7EE64-00BB-41D2-AD75-8917278AD1A8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1C6939-AB08-4A01-B658-9165FDDF0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39800"/>
          </a:xfrm>
        </p:spPr>
        <p:txBody>
          <a:bodyPr/>
          <a:lstStyle/>
          <a:p>
            <a:r>
              <a:rPr lang="ru-RU" dirty="0" smtClean="0"/>
              <a:t>Понятие деменции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5600" y="1016000"/>
            <a:ext cx="11366500" cy="584200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Деменция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dirty="0" err="1" smtClean="0">
                <a:solidFill>
                  <a:schemeClr val="tx1"/>
                </a:solidFill>
              </a:rPr>
              <a:t>генерализованное</a:t>
            </a:r>
            <a:r>
              <a:rPr lang="ru-RU" dirty="0" smtClean="0">
                <a:solidFill>
                  <a:schemeClr val="tx1"/>
                </a:solidFill>
              </a:rPr>
              <a:t> поражение интеллекта, памяти и личности без нарушения сознания.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Обычно деменция проявляется нарушениями памяти.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 могут сопровождаться изменениями личности, расстройствами настроения, галлюцинациями, бредом.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Деменция в большинстве случаев развивается постепенно. Чаще всего  окружающие начинают замечать признаки деменции  в связи с резким ухудшением, спровоцированным либо заболеванием, либо вызванным изменившейся социальной ситуацией.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Современная классификация психических и поведенческих расстройств  подразумевает использование термина «Деменция» для обозначения </a:t>
            </a:r>
            <a:r>
              <a:rPr lang="ru-RU" b="1" dirty="0" smtClean="0">
                <a:solidFill>
                  <a:schemeClr val="tx1"/>
                </a:solidFill>
              </a:rPr>
              <a:t>необратимых состояний</a:t>
            </a:r>
            <a:r>
              <a:rPr lang="ru-RU" dirty="0" smtClean="0">
                <a:solidFill>
                  <a:schemeClr val="tx1"/>
                </a:solidFill>
              </a:rPr>
              <a:t>, хотя при повышении эффективности лечения и реабилитационных мероприятий  подходы к употреблению данного термина могут измениться.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36469"/>
          </a:xfrm>
        </p:spPr>
        <p:txBody>
          <a:bodyPr anchor="ctr"/>
          <a:lstStyle/>
          <a:p>
            <a:r>
              <a:rPr lang="ru-RU" b="1" dirty="0" smtClean="0"/>
              <a:t>Деменция тяжелой степени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383" y="1698171"/>
            <a:ext cx="11534503" cy="491163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Нарушения памяти характеризуются полной утратой способности удерживать новую информацию. Сохраняются лишь отдельные фрагменты ранее усвоенных сведений. Пациент не в состоянии узнать даже близких родственников. Отсутствуют (либо почти отсутствуют)  явные признаки интеллектуальной деятельности. 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0500"/>
            <a:ext cx="12192000" cy="1803400"/>
          </a:xfrm>
        </p:spPr>
        <p:txBody>
          <a:bodyPr anchor="ctr"/>
          <a:lstStyle/>
          <a:p>
            <a:r>
              <a:rPr lang="ru-RU" sz="4400" dirty="0" smtClean="0"/>
              <a:t>Оценка нарушенных функций в соответствии с критериями жизнедеятельности: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11684000" cy="464820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Способность к самообслуживанию </a:t>
            </a:r>
            <a:r>
              <a:rPr lang="ru-RU" sz="3200" dirty="0" smtClean="0">
                <a:solidFill>
                  <a:schemeClr val="tx1"/>
                </a:solidFill>
              </a:rPr>
              <a:t>- способность самостоятельно справляться с основными физиологическими потребностями, выполнять повседневную бытовую деятельность и сохранять навыки личной гигиены, обеспечивающая эффективное независимое (в соответствии с возрастными особенностями) существование.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17500"/>
            <a:ext cx="11506200" cy="6146800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2 </a:t>
            </a:r>
            <a:r>
              <a:rPr lang="ru-RU" sz="2800" dirty="0" smtClean="0">
                <a:solidFill>
                  <a:schemeClr val="tx1"/>
                </a:solidFill>
              </a:rPr>
              <a:t>- умеренно выраженное нарушение способности к самообслуживанию, сохранение способности к самообслуживанию при более длительной затрате времени, дробности его выполнения, сокращении их объема или эпизодической помощи посторонних лиц; </a:t>
            </a:r>
            <a:r>
              <a:rPr lang="ru-RU" sz="2800" b="1" dirty="0" smtClean="0">
                <a:solidFill>
                  <a:schemeClr val="tx1"/>
                </a:solidFill>
              </a:rPr>
              <a:t>нуждаемость в периодической </a:t>
            </a:r>
            <a:r>
              <a:rPr lang="ru-RU" sz="2800" dirty="0" smtClean="0">
                <a:solidFill>
                  <a:schemeClr val="tx1"/>
                </a:solidFill>
              </a:rPr>
              <a:t>(не чаще 1 раза в неделю) </a:t>
            </a:r>
            <a:r>
              <a:rPr lang="ru-RU" sz="2800" b="1" dirty="0" smtClean="0">
                <a:solidFill>
                  <a:schemeClr val="tx1"/>
                </a:solidFill>
              </a:rPr>
              <a:t>помощи других лиц </a:t>
            </a:r>
            <a:r>
              <a:rPr lang="ru-RU" sz="2800" dirty="0" smtClean="0">
                <a:solidFill>
                  <a:schemeClr val="tx1"/>
                </a:solidFill>
              </a:rPr>
              <a:t>в осуществлении некоторых бытовых потребностей при самостоятельной реализации других повседневных потребностей;</a:t>
            </a: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3 </a:t>
            </a:r>
            <a:r>
              <a:rPr lang="ru-RU" sz="2800" dirty="0" smtClean="0">
                <a:solidFill>
                  <a:schemeClr val="tx1"/>
                </a:solidFill>
              </a:rPr>
              <a:t>- выраженное нарушение способности к самообслуживанию, сохранение способности к самостоятельной реализации бытовых насущных потребностей </a:t>
            </a:r>
            <a:r>
              <a:rPr lang="ru-RU" sz="2800" b="1" dirty="0" smtClean="0">
                <a:solidFill>
                  <a:schemeClr val="tx1"/>
                </a:solidFill>
              </a:rPr>
              <a:t>при нуждаемости в постоянной посторонней помощи других лиц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40526" y="1423851"/>
            <a:ext cx="10384971" cy="5434150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solidFill>
                  <a:schemeClr val="tx1"/>
                </a:solidFill>
              </a:rPr>
              <a:t>ФК 4 </a:t>
            </a:r>
            <a:r>
              <a:rPr lang="ru-RU" sz="3200" dirty="0" smtClean="0">
                <a:solidFill>
                  <a:schemeClr val="tx1"/>
                </a:solidFill>
              </a:rPr>
              <a:t>- выраженное ограничение самообслуживания, приводящее к резко выраженной или полной потере личной независимости и нуждаемости в уходе (бытовом и (или) специальном медицинском).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0500"/>
            <a:ext cx="12192000" cy="1803400"/>
          </a:xfrm>
        </p:spPr>
        <p:txBody>
          <a:bodyPr anchor="ctr"/>
          <a:lstStyle/>
          <a:p>
            <a:r>
              <a:rPr lang="ru-RU" sz="4400" dirty="0" smtClean="0"/>
              <a:t>Оценка нарушенных функций в соответствии с критериями жизнедеятельности: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01800"/>
            <a:ext cx="11684000" cy="48514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Способность к самостоятельному передвижению </a:t>
            </a:r>
            <a:r>
              <a:rPr lang="ru-RU" sz="2800" dirty="0" smtClean="0">
                <a:solidFill>
                  <a:schemeClr val="tx1"/>
                </a:solidFill>
              </a:rPr>
              <a:t>- способность эффективно самостоятельно передвигаться (ходить, бегать, преодолевать препятствия, сохранять равновесие тела, удерживать позу, пользоваться личным и общественным транспортом) в рамках выполняемой бытовой или иной деятельности. Нарушение способности к самостоятельному передвижению во многом обусловлена не столько тяжестью деменции, сколько непосредственно самой причиной деменции.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7500" y="508000"/>
            <a:ext cx="11557000" cy="6083300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3200" b="1" i="1" dirty="0" smtClean="0">
                <a:solidFill>
                  <a:schemeClr val="tx1"/>
                </a:solidFill>
              </a:rPr>
              <a:t>ФК 2 </a:t>
            </a:r>
            <a:r>
              <a:rPr lang="ru-RU" sz="3200" dirty="0" smtClean="0">
                <a:solidFill>
                  <a:schemeClr val="tx1"/>
                </a:solidFill>
              </a:rPr>
              <a:t>- умеренно выраженное нарушение способности к передвижению, </a:t>
            </a:r>
            <a:r>
              <a:rPr lang="ru-RU" sz="3200" b="1" dirty="0" smtClean="0">
                <a:solidFill>
                  <a:schemeClr val="tx1"/>
                </a:solidFill>
              </a:rPr>
              <a:t>изменение механики передвижения, более длительная затрата времени</a:t>
            </a:r>
            <a:r>
              <a:rPr lang="ru-RU" sz="3200" dirty="0" smtClean="0">
                <a:solidFill>
                  <a:schemeClr val="tx1"/>
                </a:solidFill>
              </a:rPr>
              <a:t>, дробность выполнения за счет сокращения расстояния; ограничение возможности передвижения районом проживания с явным изменением походки, медленным темпом ходьбы, необходимостью использования технических и иных вспомогательных средств вне дома; затруднения при использовании общественного транспорта</a:t>
            </a: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3200" y="457200"/>
            <a:ext cx="11671300" cy="6400800"/>
          </a:xfrm>
        </p:spPr>
        <p:txBody>
          <a:bodyPr>
            <a:noAutofit/>
          </a:bodyPr>
          <a:lstStyle/>
          <a:p>
            <a:pPr algn="just"/>
            <a:r>
              <a:rPr lang="ru-RU" sz="3000" b="1" i="1" dirty="0" smtClean="0">
                <a:solidFill>
                  <a:schemeClr val="tx1"/>
                </a:solidFill>
              </a:rPr>
              <a:t>ФК 3 </a:t>
            </a:r>
            <a:r>
              <a:rPr lang="ru-RU" sz="3000" dirty="0" smtClean="0">
                <a:solidFill>
                  <a:schemeClr val="tx1"/>
                </a:solidFill>
              </a:rPr>
              <a:t>- выраженное нарушение способности к передвижению, ограничение передвижения в пределах ближайшей к жилью территории; </a:t>
            </a:r>
            <a:r>
              <a:rPr lang="ru-RU" sz="3000" b="1" dirty="0" smtClean="0">
                <a:solidFill>
                  <a:schemeClr val="tx1"/>
                </a:solidFill>
              </a:rPr>
              <a:t>использование посторонней помощи или сложных технических и иных вспомогательных средств передвижения</a:t>
            </a:r>
            <a:r>
              <a:rPr lang="ru-RU" sz="3000" dirty="0" smtClean="0">
                <a:solidFill>
                  <a:schemeClr val="tx1"/>
                </a:solidFill>
              </a:rPr>
              <a:t>, использование общественного транспорта резко затруднено без помощи других лиц;</a:t>
            </a:r>
          </a:p>
          <a:p>
            <a:pPr algn="just"/>
            <a:r>
              <a:rPr lang="ru-RU" sz="3000" b="1" i="1" dirty="0" smtClean="0">
                <a:solidFill>
                  <a:schemeClr val="tx1"/>
                </a:solidFill>
              </a:rPr>
              <a:t>ФК 4 </a:t>
            </a:r>
            <a:r>
              <a:rPr lang="ru-RU" sz="3000" dirty="0" smtClean="0">
                <a:solidFill>
                  <a:schemeClr val="tx1"/>
                </a:solidFill>
              </a:rPr>
              <a:t>- резко выраженное нарушение способности к передвижению, </a:t>
            </a:r>
            <a:r>
              <a:rPr lang="ru-RU" sz="3000" b="1" dirty="0" smtClean="0">
                <a:solidFill>
                  <a:schemeClr val="tx1"/>
                </a:solidFill>
              </a:rPr>
              <a:t>полная утрата самостоятельного передвижения или возможность передвижения только в пределах жилья </a:t>
            </a:r>
            <a:r>
              <a:rPr lang="ru-RU" sz="3000" dirty="0" smtClean="0">
                <a:solidFill>
                  <a:schemeClr val="tx1"/>
                </a:solidFill>
              </a:rPr>
              <a:t>при помощи других лиц или сложных технических и иных вспомогательных средств.</a:t>
            </a:r>
          </a:p>
          <a:p>
            <a:pPr algn="just"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1256"/>
            <a:ext cx="12192000" cy="1732643"/>
          </a:xfrm>
        </p:spPr>
        <p:txBody>
          <a:bodyPr anchor="ctr"/>
          <a:lstStyle/>
          <a:p>
            <a:r>
              <a:rPr lang="ru-RU" sz="4400" dirty="0" smtClean="0"/>
              <a:t>Оценка нарушенных функций в соответствии с критериями жизнедеятельности: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514" y="2298700"/>
            <a:ext cx="11038115" cy="425450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Способность к ориентации </a:t>
            </a:r>
            <a:r>
              <a:rPr lang="ru-RU" sz="3200" dirty="0" smtClean="0">
                <a:solidFill>
                  <a:schemeClr val="tx1"/>
                </a:solidFill>
              </a:rPr>
              <a:t>- способность самостоятельно воспринимать и анализировать окружающую действительность (место, пространство, время, личность).</a:t>
            </a:r>
          </a:p>
          <a:p>
            <a:pPr algn="just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000" y="1343378"/>
            <a:ext cx="11366500" cy="5514622"/>
          </a:xfrm>
        </p:spPr>
        <p:txBody>
          <a:bodyPr>
            <a:noAutofit/>
          </a:bodyPr>
          <a:lstStyle/>
          <a:p>
            <a:pPr algn="just"/>
            <a:r>
              <a:rPr lang="ru-RU" sz="3000" b="1" i="1" dirty="0" smtClean="0">
                <a:solidFill>
                  <a:schemeClr val="tx1"/>
                </a:solidFill>
              </a:rPr>
              <a:t>ФК 2 </a:t>
            </a:r>
            <a:r>
              <a:rPr lang="ru-RU" sz="3000" dirty="0" smtClean="0">
                <a:solidFill>
                  <a:schemeClr val="tx1"/>
                </a:solidFill>
              </a:rPr>
              <a:t>- умеренно выраженное нарушение способности к ориентации (личность, место, пространство, время), частичное нарушение распознавания окружающих предметов, обусловленное умеренно выраженным нарушением восприятия зрительных образов или резко выраженным нарушением восприятия слуховых сигналов.</a:t>
            </a:r>
          </a:p>
          <a:p>
            <a:pPr algn="just"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801511"/>
            <a:ext cx="10972800" cy="532465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3 </a:t>
            </a:r>
            <a:r>
              <a:rPr lang="ru-RU" sz="2800" dirty="0" smtClean="0">
                <a:solidFill>
                  <a:schemeClr val="tx1"/>
                </a:solidFill>
              </a:rPr>
              <a:t>– выраженное нарушение способности к ориентации;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выраженное нарушение возможности распознавать людей и объекты на небольшом отдалении, при наличии помех (низкая освещенность, мелькание) и в малознакомой обстановке;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частичная дезориентация в месте, времени, пространстве и собственной личности. </a:t>
            </a: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4 - </a:t>
            </a:r>
            <a:r>
              <a:rPr lang="ru-RU" sz="2800" dirty="0" smtClean="0">
                <a:solidFill>
                  <a:schemeClr val="tx1"/>
                </a:solidFill>
              </a:rPr>
              <a:t>резко выраженное нарушение способности к ориентации, полная или резко выраженная дезориентация в месте, времени, пространстве и собственной личности</a:t>
            </a:r>
            <a:r>
              <a:rPr lang="ru-RU" sz="2800" b="1" i="1" dirty="0" smtClean="0">
                <a:solidFill>
                  <a:schemeClr val="tx1"/>
                </a:solidFill>
              </a:rPr>
              <a:t> 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39800"/>
          </a:xfrm>
        </p:spPr>
        <p:txBody>
          <a:bodyPr anchor="ctr"/>
          <a:lstStyle/>
          <a:p>
            <a:r>
              <a:rPr lang="ru-RU" dirty="0" smtClean="0"/>
              <a:t>Виды деменции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300" y="876300"/>
            <a:ext cx="11353800" cy="57785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 зависимости от причин, вызвавших деменцию, выделяют следующие виды: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Деменции, </a:t>
            </a:r>
            <a:r>
              <a:rPr lang="ru-RU" b="1" i="1" dirty="0" smtClean="0">
                <a:solidFill>
                  <a:schemeClr val="tx1"/>
                </a:solidFill>
              </a:rPr>
              <a:t>вызванные дегенеративными заболеваниями</a:t>
            </a:r>
            <a:r>
              <a:rPr lang="ru-RU" dirty="0" smtClean="0">
                <a:solidFill>
                  <a:schemeClr val="tx1"/>
                </a:solidFill>
              </a:rPr>
              <a:t>: болезнью Альцгеймера, болезнью Пика, хореей </a:t>
            </a:r>
            <a:r>
              <a:rPr lang="ru-RU" dirty="0" err="1" smtClean="0">
                <a:solidFill>
                  <a:schemeClr val="tx1"/>
                </a:solidFill>
              </a:rPr>
              <a:t>Гентингтона</a:t>
            </a:r>
            <a:r>
              <a:rPr lang="ru-RU" dirty="0" smtClean="0">
                <a:solidFill>
                  <a:schemeClr val="tx1"/>
                </a:solidFill>
              </a:rPr>
              <a:t>, болезнью Паркинсона,  болезнью </a:t>
            </a:r>
            <a:r>
              <a:rPr lang="ru-RU" dirty="0" err="1" smtClean="0">
                <a:solidFill>
                  <a:schemeClr val="tx1"/>
                </a:solidFill>
              </a:rPr>
              <a:t>Крейцфельда-Якоба</a:t>
            </a:r>
            <a:r>
              <a:rPr lang="ru-RU" dirty="0" smtClean="0">
                <a:solidFill>
                  <a:schemeClr val="tx1"/>
                </a:solidFill>
              </a:rPr>
              <a:t>, рассеянным склерозом, гидроцефалией с нормальным давлением.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Деменции, </a:t>
            </a:r>
            <a:r>
              <a:rPr lang="ru-RU" b="1" i="1" dirty="0" smtClean="0">
                <a:solidFill>
                  <a:schemeClr val="tx1"/>
                </a:solidFill>
              </a:rPr>
              <a:t>вызванные  внутричерепными объемными образованиями </a:t>
            </a:r>
            <a:r>
              <a:rPr lang="ru-RU" dirty="0" smtClean="0">
                <a:solidFill>
                  <a:schemeClr val="tx1"/>
                </a:solidFill>
              </a:rPr>
              <a:t>(опухолями, </a:t>
            </a:r>
            <a:r>
              <a:rPr lang="ru-RU" dirty="0" err="1" smtClean="0">
                <a:solidFill>
                  <a:schemeClr val="tx1"/>
                </a:solidFill>
              </a:rPr>
              <a:t>субдуральными</a:t>
            </a:r>
            <a:r>
              <a:rPr lang="ru-RU" dirty="0" smtClean="0">
                <a:solidFill>
                  <a:schemeClr val="tx1"/>
                </a:solidFill>
              </a:rPr>
              <a:t> гематомами).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Деменции, </a:t>
            </a:r>
            <a:r>
              <a:rPr lang="ru-RU" b="1" i="1" dirty="0" smtClean="0">
                <a:solidFill>
                  <a:schemeClr val="tx1"/>
                </a:solidFill>
              </a:rPr>
              <a:t>вызванные травмами  головы </a:t>
            </a:r>
            <a:r>
              <a:rPr lang="ru-RU" dirty="0" smtClean="0">
                <a:solidFill>
                  <a:schemeClr val="tx1"/>
                </a:solidFill>
              </a:rPr>
              <a:t>(тяжелыми однократными или многократными менее тяжелыми).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Деменции, </a:t>
            </a:r>
            <a:r>
              <a:rPr lang="ru-RU" b="1" i="1" dirty="0" smtClean="0">
                <a:solidFill>
                  <a:schemeClr val="tx1"/>
                </a:solidFill>
              </a:rPr>
              <a:t>вызванные инфекциями и связанными с ними состояниями </a:t>
            </a:r>
            <a:r>
              <a:rPr lang="ru-RU" dirty="0" smtClean="0">
                <a:solidFill>
                  <a:schemeClr val="tx1"/>
                </a:solidFill>
              </a:rPr>
              <a:t>(например, энцефалитом, </a:t>
            </a:r>
            <a:r>
              <a:rPr lang="ru-RU" dirty="0" err="1" smtClean="0">
                <a:solidFill>
                  <a:schemeClr val="tx1"/>
                </a:solidFill>
              </a:rPr>
              <a:t>нейросифилисом</a:t>
            </a:r>
            <a:r>
              <a:rPr lang="ru-RU" dirty="0" smtClean="0">
                <a:solidFill>
                  <a:schemeClr val="tx1"/>
                </a:solidFill>
              </a:rPr>
              <a:t>,  церебральным </a:t>
            </a:r>
            <a:r>
              <a:rPr lang="ru-RU" dirty="0" err="1" smtClean="0">
                <a:solidFill>
                  <a:schemeClr val="tx1"/>
                </a:solidFill>
              </a:rPr>
              <a:t>саркоидозом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 </a:t>
            </a:r>
            <a:r>
              <a:rPr lang="ru-RU" b="1" i="1" dirty="0" smtClean="0">
                <a:solidFill>
                  <a:schemeClr val="tx1"/>
                </a:solidFill>
              </a:rPr>
              <a:t>сосудистого происхождения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мультиинфарктная</a:t>
            </a:r>
            <a:r>
              <a:rPr lang="ru-RU" dirty="0" smtClean="0">
                <a:solidFill>
                  <a:schemeClr val="tx1"/>
                </a:solidFill>
              </a:rPr>
              <a:t> деменция,  сосудистая деменция с острым началом, подкорковая деменция и т.д.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Деменции, </a:t>
            </a:r>
            <a:r>
              <a:rPr lang="ru-RU" b="1" i="1" dirty="0" smtClean="0">
                <a:solidFill>
                  <a:schemeClr val="tx1"/>
                </a:solidFill>
              </a:rPr>
              <a:t>вызванные нарушениями обмена веществ</a:t>
            </a:r>
            <a:r>
              <a:rPr lang="ru-RU" dirty="0" smtClean="0">
                <a:solidFill>
                  <a:schemeClr val="tx1"/>
                </a:solidFill>
              </a:rPr>
              <a:t>: хронической уремией, печеночной недостаточностью, гемодиализом.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Деменции, </a:t>
            </a:r>
            <a:r>
              <a:rPr lang="ru-RU" b="1" i="1" dirty="0" smtClean="0">
                <a:solidFill>
                  <a:schemeClr val="tx1"/>
                </a:solidFill>
              </a:rPr>
              <a:t>вызванные токсическим повреждением</a:t>
            </a:r>
            <a:r>
              <a:rPr lang="ru-RU" dirty="0" smtClean="0">
                <a:solidFill>
                  <a:schemeClr val="tx1"/>
                </a:solidFill>
              </a:rPr>
              <a:t>: алкогольной интоксикацией, отравлением тяжелыми металлами (свинцом, мышьяком, таллием).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Деменции, </a:t>
            </a:r>
            <a:r>
              <a:rPr lang="ru-RU" b="1" i="1" dirty="0" smtClean="0">
                <a:solidFill>
                  <a:schemeClr val="tx1"/>
                </a:solidFill>
              </a:rPr>
              <a:t>вызванные аноксией в связи с анемиями, посленаркозными нарушениями, отравлением окисью углерода, сердечной недостаточностью, хронической дыхательной недостаточностью.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Деменции </a:t>
            </a:r>
            <a:r>
              <a:rPr lang="ru-RU" b="1" i="1" dirty="0" smtClean="0">
                <a:solidFill>
                  <a:schemeClr val="tx1"/>
                </a:solidFill>
              </a:rPr>
              <a:t>вызванные нарушением обмена веществ в связи с дефицитными состояниями </a:t>
            </a:r>
            <a:r>
              <a:rPr lang="ru-RU" dirty="0" smtClean="0">
                <a:solidFill>
                  <a:schemeClr val="tx1"/>
                </a:solidFill>
              </a:rPr>
              <a:t>(длительным дефицитом витамина В12, </a:t>
            </a:r>
            <a:r>
              <a:rPr lang="ru-RU" dirty="0" err="1" smtClean="0">
                <a:solidFill>
                  <a:schemeClr val="tx1"/>
                </a:solidFill>
              </a:rPr>
              <a:t>фолиевой</a:t>
            </a:r>
            <a:r>
              <a:rPr lang="ru-RU" dirty="0" smtClean="0">
                <a:solidFill>
                  <a:schemeClr val="tx1"/>
                </a:solidFill>
              </a:rPr>
              <a:t> кислоты, тиамина).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1256"/>
            <a:ext cx="12192000" cy="1732643"/>
          </a:xfrm>
        </p:spPr>
        <p:txBody>
          <a:bodyPr anchor="ctr"/>
          <a:lstStyle/>
          <a:p>
            <a:r>
              <a:rPr lang="ru-RU" sz="4400" dirty="0" smtClean="0"/>
              <a:t>Оценка нарушенных функций в соответствии с критериями жизнедеятельности: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1337" y="1907178"/>
            <a:ext cx="10058400" cy="4167051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Способность к общению </a:t>
            </a:r>
            <a:r>
              <a:rPr lang="ru-RU" sz="3200" dirty="0" smtClean="0">
                <a:solidFill>
                  <a:schemeClr val="tx1"/>
                </a:solidFill>
              </a:rPr>
              <a:t>- способность устанавливать контакты с другими членами общества и поддерживать привычные взаимоотношения путем восприятия, переработки и воспроизведения информации. 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Основным средством коммуникации является устная речь, вспомогательным - чтение, письмо, невербальная речь.</a:t>
            </a:r>
          </a:p>
          <a:p>
            <a:pPr algn="just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977" y="496389"/>
            <a:ext cx="11446934" cy="5881833"/>
          </a:xfrm>
        </p:spPr>
        <p:txBody>
          <a:bodyPr>
            <a:noAutofit/>
          </a:bodyPr>
          <a:lstStyle/>
          <a:p>
            <a:pPr algn="just"/>
            <a:r>
              <a:rPr lang="ru-RU" sz="3000" b="1" i="1" dirty="0" smtClean="0">
                <a:solidFill>
                  <a:schemeClr val="tx1"/>
                </a:solidFill>
              </a:rPr>
              <a:t>ФК 2 </a:t>
            </a:r>
            <a:r>
              <a:rPr lang="ru-RU" sz="3000" dirty="0" smtClean="0">
                <a:solidFill>
                  <a:schemeClr val="tx1"/>
                </a:solidFill>
              </a:rPr>
              <a:t>- умеренно выраженное нарушение способности к общению, способность к общению со снижением темпа и объема получения и передачи информации, невозможность поддерживать новые контакты при сохранности устоявшихся.</a:t>
            </a:r>
          </a:p>
          <a:p>
            <a:pPr algn="just"/>
            <a:r>
              <a:rPr lang="ru-RU" sz="3000" b="1" i="1" dirty="0" smtClean="0">
                <a:solidFill>
                  <a:schemeClr val="tx1"/>
                </a:solidFill>
              </a:rPr>
              <a:t>ФК 3 </a:t>
            </a:r>
            <a:r>
              <a:rPr lang="ru-RU" sz="3000" dirty="0" smtClean="0">
                <a:solidFill>
                  <a:schemeClr val="tx1"/>
                </a:solidFill>
              </a:rPr>
              <a:t>- выраженное нарушение способности к общению, сохранение отношений со значимыми людьми на бытовом уровне при утрате коммуникативных функций, распад устоявшихся и невозможность установления новых контактов, не поддающиеся компенсации. </a:t>
            </a:r>
          </a:p>
          <a:p>
            <a:pPr algn="just"/>
            <a:endParaRPr lang="ru-RU" sz="3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4 </a:t>
            </a:r>
            <a:r>
              <a:rPr lang="ru-RU" sz="2800" dirty="0" smtClean="0">
                <a:solidFill>
                  <a:schemeClr val="tx1"/>
                </a:solidFill>
              </a:rPr>
              <a:t>-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резко выраженное нарушение способности к общению, утрата возможности общения и затруднение контактов со значимыми людьми (ближайшие родственники, лица, осуществляющие уход, родители, опекуны) на бытовом уровне, затрудняющее оказание адекватной помощи.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1256"/>
            <a:ext cx="12192000" cy="1732643"/>
          </a:xfrm>
        </p:spPr>
        <p:txBody>
          <a:bodyPr anchor="ctr"/>
          <a:lstStyle/>
          <a:p>
            <a:r>
              <a:rPr lang="ru-RU" sz="4400" dirty="0" smtClean="0"/>
              <a:t>Оценка нарушенных функций в соответствии с критериями жизнедеятельности: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1337" y="2403566"/>
            <a:ext cx="10058400" cy="3670663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Способность контролировать свое поведение </a:t>
            </a:r>
            <a:r>
              <a:rPr lang="ru-RU" sz="3200" dirty="0" smtClean="0">
                <a:solidFill>
                  <a:schemeClr val="tx1"/>
                </a:solidFill>
              </a:rPr>
              <a:t>- способность к осознанию себя и адекватному поведению в соответствии с морально-этическими и социально-правовыми нормами среды обитания.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6754" y="274321"/>
            <a:ext cx="11821885" cy="6583680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2 </a:t>
            </a:r>
            <a:r>
              <a:rPr lang="ru-RU" sz="2800" dirty="0" smtClean="0">
                <a:solidFill>
                  <a:schemeClr val="tx1"/>
                </a:solidFill>
              </a:rPr>
              <a:t>- умеренно выраженное нарушение способности контролировать свое поведение,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периодически возникающее ограничение способности контролировать свое поведение </a:t>
            </a:r>
            <a:r>
              <a:rPr lang="ru-RU" sz="2800" b="1" dirty="0" smtClean="0">
                <a:solidFill>
                  <a:schemeClr val="tx1"/>
                </a:solidFill>
              </a:rPr>
              <a:t>на необычную ситуацию</a:t>
            </a:r>
            <a:r>
              <a:rPr lang="ru-RU" sz="2800" dirty="0" smtClean="0">
                <a:solidFill>
                  <a:schemeClr val="tx1"/>
                </a:solidFill>
              </a:rPr>
              <a:t>, некорригируемое способами медицинского воздействия при сохранности контроля в привычных условиях;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постоянное затруднение выполнения ролевых функций, затрагивающих отдельные сферы жизни, с возможностью частичной </a:t>
            </a:r>
            <a:r>
              <a:rPr lang="ru-RU" sz="2800" dirty="0" err="1" smtClean="0">
                <a:solidFill>
                  <a:schemeClr val="tx1"/>
                </a:solidFill>
              </a:rPr>
              <a:t>самокоррекции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сохранение способности осознавать себя, что позволяет пациенту самостоятельно выполнять повседневную деятельность, некоторые виды профессионального труда в обычных производственных условиях.</a:t>
            </a:r>
          </a:p>
          <a:p>
            <a:pPr algn="just"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115" y="826346"/>
            <a:ext cx="11821885" cy="5760721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solidFill>
                  <a:schemeClr val="tx1"/>
                </a:solidFill>
              </a:rPr>
              <a:t>ФК 3 </a:t>
            </a:r>
            <a:r>
              <a:rPr lang="ru-RU" sz="3200" dirty="0" smtClean="0">
                <a:solidFill>
                  <a:schemeClr val="tx1"/>
                </a:solidFill>
              </a:rPr>
              <a:t>- выраженное нарушение способности контроля поведения; 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возможность осознавать себя и значимых лиц сохранена только на уровне ближайшего окружения в домашних условиях; 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затруднена возможность должным образом соблюдать личную безопасность; 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постоянное снижение критики к своему поведению и окружающей обстановке с возможностью частичной коррекции только при регулярной помощи других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4 </a:t>
            </a:r>
            <a:r>
              <a:rPr lang="ru-RU" sz="2800" dirty="0" smtClean="0">
                <a:solidFill>
                  <a:schemeClr val="tx1"/>
                </a:solidFill>
              </a:rPr>
              <a:t>- резко выраженное нарушение способности контроля своего поведения;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невозможность или резко выраженное нарушение осознания собственной личности, окружающих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предметов и людей;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отсутствие или неадекватные реакции на обычную ситуацию, создающие угрозу личной безопасности;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неконтролируемые нарушения физиологических отправлений, нуждаемость в постоянной помощи (надзоре) других лиц.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1256"/>
            <a:ext cx="12192000" cy="1732643"/>
          </a:xfrm>
        </p:spPr>
        <p:txBody>
          <a:bodyPr anchor="ctr"/>
          <a:lstStyle/>
          <a:p>
            <a:r>
              <a:rPr lang="ru-RU" sz="4400" dirty="0" smtClean="0"/>
              <a:t>Оценка нарушенных функций в соответствии с критериями жизнедеятельности: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645919"/>
            <a:ext cx="11848010" cy="4585063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Способность к трудовой деятельности </a:t>
            </a:r>
            <a:r>
              <a:rPr lang="ru-RU" dirty="0" smtClean="0">
                <a:solidFill>
                  <a:schemeClr val="tx1"/>
                </a:solidFill>
              </a:rPr>
              <a:t>- совокупность физических, психофизиологических и психологических возможностей, формируемых в результате физического, психологического и культурного развития личности, общего и специального образования, выработки трудовых навыков и мастерства, необходимых и достаточных для качественного выполнения любого (в том числе неквалифицированного) труда обычного содержания, обычным способом, в обычном объеме и обычных условиях, способность выполнять обычную для человека роль в жизни (с учетом возраста, пола, места жительства, образования), а также способность к самостоятельному проживанию, установлению социальных связей, поддержанию экономической независимости.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6754" y="378823"/>
            <a:ext cx="11821885" cy="6479178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2 </a:t>
            </a:r>
            <a:r>
              <a:rPr lang="ru-RU" sz="2800" dirty="0" smtClean="0">
                <a:solidFill>
                  <a:schemeClr val="tx1"/>
                </a:solidFill>
              </a:rPr>
              <a:t>- умеренно выраженное нарушение способности к трудовой деятельности,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способность к выполнению трудовой деятельности в обычных условиях труда при снижении квалификации;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способность выполнения неквалифицированного физического труда с уменьшением объема выполняемой работы;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неспособность продолжать работу по основной профессии (должности) при сохранении возможности выполнять трудовую деятельность по профессии (должности) более низкой квалификации, сокращенной продолжительности рабочего времени (неполный рабочий день, неполная рабочая неделя).</a:t>
            </a:r>
          </a:p>
          <a:p>
            <a:pPr algn="just"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6754" y="1319349"/>
            <a:ext cx="11821885" cy="5538651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solidFill>
                  <a:schemeClr val="tx1"/>
                </a:solidFill>
              </a:rPr>
              <a:t>ФК 3 </a:t>
            </a:r>
            <a:r>
              <a:rPr lang="ru-RU" sz="3200" dirty="0" smtClean="0">
                <a:solidFill>
                  <a:schemeClr val="tx1"/>
                </a:solidFill>
              </a:rPr>
              <a:t>- выраженное нарушение способности к трудовой деятельности, 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способность к выполнению трудовой деятельности в специальных условиях, с использованием технических и иных вспомогательных средств и (или) с помощью других лиц или при выраженном ограничении объема выполняемых работ за счет выраженного сокращения рабочего времени.</a:t>
            </a:r>
          </a:p>
          <a:p>
            <a:pPr algn="just">
              <a:buNone/>
            </a:pP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Статистика о заболеваемости деменцией</a:t>
            </a:r>
            <a:endParaRPr lang="ru-RU" sz="4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1885337"/>
              </p:ext>
            </p:extLst>
          </p:nvPr>
        </p:nvGraphicFramePr>
        <p:xfrm>
          <a:off x="873457" y="1846263"/>
          <a:ext cx="10281906" cy="432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74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ФК 4 </a:t>
            </a:r>
            <a:r>
              <a:rPr lang="ru-RU" sz="2800" dirty="0" smtClean="0">
                <a:solidFill>
                  <a:schemeClr val="tx1"/>
                </a:solidFill>
              </a:rPr>
              <a:t>- резко выраженное ограничение способности к трудовой деятельности, неспособность к трудовой деятельности, невозможность или наличие медицинских противопоказаний к любому виду труда.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1256"/>
            <a:ext cx="12192000" cy="1732643"/>
          </a:xfrm>
        </p:spPr>
        <p:txBody>
          <a:bodyPr anchor="ctr"/>
          <a:lstStyle/>
          <a:p>
            <a:r>
              <a:rPr lang="ru-RU" sz="4400" dirty="0" smtClean="0"/>
              <a:t>Оценка нарушенных функций в соответствии с критериями жизнедеятельности: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9714" y="1854926"/>
            <a:ext cx="10202092" cy="4219304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Способность к обучению </a:t>
            </a:r>
            <a:r>
              <a:rPr lang="ru-RU" sz="3200" dirty="0" smtClean="0">
                <a:solidFill>
                  <a:schemeClr val="tx1"/>
                </a:solidFill>
              </a:rPr>
              <a:t>- способность к восприятию, осмыслению, накапливанию и воспроизведению информации и знаний (общеобразовательных, специальных, профессиональных), овладению навыками и умениями (профессиональными, социальными, культурными, бытовыми), выполнению необходимых практических действий.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67543"/>
          </a:xfrm>
        </p:spPr>
        <p:txBody>
          <a:bodyPr/>
          <a:lstStyle/>
          <a:p>
            <a:r>
              <a:rPr lang="ru-RU" sz="4800" b="1" dirty="0" smtClean="0"/>
              <a:t>Основания для установления группы инвалидности при деменции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7820" y="1463522"/>
            <a:ext cx="10816045" cy="477923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Основанием для установления </a:t>
            </a:r>
            <a:r>
              <a:rPr lang="ru-RU" sz="3600" b="1" dirty="0" smtClean="0">
                <a:solidFill>
                  <a:schemeClr val="tx1"/>
                </a:solidFill>
              </a:rPr>
              <a:t>II группы </a:t>
            </a:r>
            <a:r>
              <a:rPr lang="ru-RU" sz="3200" dirty="0" smtClean="0">
                <a:solidFill>
                  <a:schemeClr val="tx1"/>
                </a:solidFill>
              </a:rPr>
              <a:t>инвалидности является выраженное ограничение жизнедеятельности, соответствующее ФК 3, приводящее к выраженной социальной недостаточности </a:t>
            </a:r>
            <a:r>
              <a:rPr lang="ru-RU" sz="3200" b="1" dirty="0" smtClean="0">
                <a:solidFill>
                  <a:schemeClr val="tx1"/>
                </a:solidFill>
              </a:rPr>
              <a:t>В СЛУЧАЯХ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выраженного нарушения функции одной из систем организма, приводящего к выраженному ограничению жизнедеятельности;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умеренного нарушения функций двух и более систем организма, создающих синдром взаимного отягощения в рамках одной категории жизнедеятельности, приводящего к выраженному ограничению жизнедеятельности;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неблагоприятного клинико-трудового прогноза вне зависимости от степени ограничения жизнедеятельности на момент проведения медико-социальной экспертизы;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сомнительного трудового прогноза, несмотря на проведенные лечебные и реабилитационные мероприятия, противопоказаний к труду в связи с вероятным ухудшением состояния здоровья вне зависимости от степени выраженности ограничений жизнедеятельности.</a:t>
            </a:r>
          </a:p>
          <a:p>
            <a:pPr algn="just"/>
            <a:endParaRPr lang="ru-RU" sz="3200" dirty="0" smtClean="0">
              <a:solidFill>
                <a:schemeClr val="tx1"/>
              </a:solidFill>
            </a:endParaRP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67543"/>
          </a:xfrm>
        </p:spPr>
        <p:txBody>
          <a:bodyPr/>
          <a:lstStyle/>
          <a:p>
            <a:r>
              <a:rPr lang="ru-RU" sz="4800" b="1" dirty="0" smtClean="0"/>
              <a:t>Основания для установления группы инвалидности при деменции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39" y="1815737"/>
            <a:ext cx="11129555" cy="47810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Основанием для установления </a:t>
            </a:r>
            <a:r>
              <a:rPr lang="ru-RU" sz="3600" b="1" dirty="0" smtClean="0">
                <a:solidFill>
                  <a:schemeClr val="tx1"/>
                </a:solidFill>
              </a:rPr>
              <a:t>I группы </a:t>
            </a:r>
            <a:r>
              <a:rPr lang="ru-RU" sz="3200" dirty="0" smtClean="0">
                <a:solidFill>
                  <a:schemeClr val="tx1"/>
                </a:solidFill>
              </a:rPr>
              <a:t>инвалидности является резко выраженное ограничение жизнедеятельности, соответствующее ФК 4, приводящее к стойкой выраженной социальной недостаточности, требующее постоянного постороннего ухода (специального, медицинского и (или) бытового) и помощи других лиц, </a:t>
            </a:r>
            <a:r>
              <a:rPr lang="ru-RU" sz="3200" b="1" dirty="0" smtClean="0">
                <a:solidFill>
                  <a:schemeClr val="tx1"/>
                </a:solidFill>
              </a:rPr>
              <a:t>В СЛУЧАЯХ</a:t>
            </a:r>
            <a:r>
              <a:rPr lang="ru-RU" sz="3200" dirty="0" smtClean="0">
                <a:solidFill>
                  <a:schemeClr val="tx1"/>
                </a:solidFill>
              </a:rPr>
              <a:t>: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резко выраженного нарушения функции одной из систем организма, приводящего к резко выраженному ограничению жизнедеятельности;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выраженного нарушения функций двух и более систем организма, создающих синдром взаимного отягощения, приводящего к резко выраженному ограничению жизнедеятельности в одной из категорий жизнедеятельности;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заболевания с абсолютно неблагоприятным в отношении жизни прогнозом на ближайшее время вне зависимости от степени ограничения жизнедеятельности на момент проведения медико-социальной экспертизы.</a:t>
            </a:r>
          </a:p>
          <a:p>
            <a:pPr algn="just"/>
            <a:endParaRPr lang="ru-RU" sz="3200" dirty="0" smtClean="0">
              <a:solidFill>
                <a:schemeClr val="tx1"/>
              </a:solidFill>
            </a:endParaRP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Нуждаемость в социальных услугах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rgbClr val="0070C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7022" y="1095022"/>
            <a:ext cx="10995378" cy="550897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Деменция имеет прогрессирующий и, как правило, необратимый характер течения. Следовательно, важной задачей является организация комплексной медицинской и социальной помощи пациентам, потребности в которой у них с каждым годом возрастают.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деменции легкой степени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важной задачей является сохранение социальной активности пожилого человека, поддержание его коммуникативных навыков, недопущение социальной изоляции, вовлечении в общественно полезную деятельность.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Поскольку человек с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умеренно выраженной деменцией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фактически не может находиться без присмотра, для такой категории граждан необходимы услуги дневного пребывания или почасового ухода с целью сохранения трудовой и социальной активности членов семьи.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настоящее время возможность получения социальных услуг в территориальных центрах социального обслуживания населения (далее – ТЦСОН) в форме стационарного социального обслуживания, а также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полустационарного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социального обслуживания в отделениях дневного пребывания для граждан пожилого возраста имеют только пациенты, страдающие деменцией легкой степени.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деменции тяжелой степени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пожилой человек нуждается в различных видах социальных услуг, включая социально-бытовые и социально-медицинские. Члены семьи, которые обеспечивают уход за пожилым человеком при тяжелой деменции, нуждаются не только в обучающих мероприятиях, но и в реальной помощи в форме услуг «передышки», почасового ухода и т.п.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Статистика заболеваемости деменцией</a:t>
            </a:r>
            <a:endParaRPr lang="ru-RU" sz="4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8583014"/>
              </p:ext>
            </p:extLst>
          </p:nvPr>
        </p:nvGraphicFramePr>
        <p:xfrm>
          <a:off x="167640" y="1846263"/>
          <a:ext cx="11871960" cy="441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074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2137"/>
            <a:ext cx="10972800" cy="1009936"/>
          </a:xfrm>
        </p:spPr>
        <p:txBody>
          <a:bodyPr/>
          <a:lstStyle/>
          <a:p>
            <a:r>
              <a:rPr lang="ru-RU" sz="4400" dirty="0"/>
              <a:t>Симптомы деменции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656023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85965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82700"/>
          </a:xfrm>
        </p:spPr>
        <p:txBody>
          <a:bodyPr anchor="ctr"/>
          <a:lstStyle/>
          <a:p>
            <a:r>
              <a:rPr lang="ru-RU" dirty="0" smtClean="0"/>
              <a:t>Симптомы деменции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54100"/>
            <a:ext cx="11226800" cy="5461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800" dirty="0" smtClean="0">
                <a:solidFill>
                  <a:schemeClr val="tx1"/>
                </a:solidFill>
              </a:rPr>
              <a:t>Ухудшение памяти,  проявляющееся как в нарушении усвоения нового материала, так  и при воспроизведении давно усвоенного. </a:t>
            </a:r>
          </a:p>
          <a:p>
            <a:pPr lvl="0" algn="just"/>
            <a:r>
              <a:rPr lang="ru-RU" sz="2800" dirty="0" smtClean="0">
                <a:solidFill>
                  <a:schemeClr val="tx1"/>
                </a:solidFill>
              </a:rPr>
              <a:t>В первую очередь, страдает память на события ближайшего прошлого, с прогрессированием состояния нарушается память на  события более отдаленного прошлого.</a:t>
            </a:r>
          </a:p>
          <a:p>
            <a:pPr lvl="0" algn="just"/>
            <a:r>
              <a:rPr lang="ru-RU" sz="2800" dirty="0" smtClean="0">
                <a:solidFill>
                  <a:schemeClr val="tx1"/>
                </a:solidFill>
              </a:rPr>
              <a:t>Снижение других когнитивных функций, проявляющееся в ухудшении мышления и способности к установлению логических связей, нарушении в целом процессов обработки информации.</a:t>
            </a:r>
          </a:p>
          <a:p>
            <a:pPr lvl="0" algn="just"/>
            <a:r>
              <a:rPr lang="ru-RU" sz="2800" dirty="0" smtClean="0">
                <a:solidFill>
                  <a:schemeClr val="tx1"/>
                </a:solidFill>
              </a:rPr>
              <a:t>Снижение эмоционального контроля или мотивации, изменение социального поведения.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выраженности деменции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8647337"/>
              </p:ext>
            </p:extLst>
          </p:nvPr>
        </p:nvGraphicFramePr>
        <p:xfrm>
          <a:off x="166503" y="1965960"/>
          <a:ext cx="11064240" cy="4312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716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3800"/>
          </a:xfrm>
        </p:spPr>
        <p:txBody>
          <a:bodyPr anchor="ctr"/>
          <a:lstStyle/>
          <a:p>
            <a:r>
              <a:rPr lang="ru-RU" dirty="0" smtClean="0"/>
              <a:t>Деменция легкой степени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100" y="990600"/>
            <a:ext cx="11518900" cy="55499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Потеря памяти выражена настолько, что это ощутимо осложняет повседневную деятельность, однако  пациент еще может вести независимое существование. Нарушено, главным образом,  усвоение нового материала. Пациент испытывает затруднения, связанные с фиксацией, хранением и воспроизведением информации, постоянно необходимой в обыденной жизни (например, забывает куда положил какой-либо предмет, принял ли он таблетки, забывает о назначенных встречах, датах, нарушено удержание в памяти информации полученной недавно от членов семьи и знакомых).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При деменции легкой степени пациент хуже справляется со своими повседневными делами, но при этом чаще всего не теряет независимости,  не справляется </a:t>
            </a:r>
            <a:r>
              <a:rPr lang="ru-RU" b="1" dirty="0" smtClean="0">
                <a:solidFill>
                  <a:schemeClr val="tx1"/>
                </a:solidFill>
              </a:rPr>
              <a:t>с более сложными повседневными задачами</a:t>
            </a:r>
            <a:r>
              <a:rPr lang="ru-RU" dirty="0" smtClean="0">
                <a:solidFill>
                  <a:schemeClr val="tx1"/>
                </a:solidFill>
              </a:rPr>
              <a:t>, требующими планирования, значительной и длительной концентрации внимания, установления сложных логических связей. Становятся недоступны некоторые формы проведения досуга, в которых пациент охотно участвовал ранее; женщины с трудом справляются с приготовлением более сложных блюд, которые ранее выполняли без труда.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36469"/>
          </a:xfrm>
        </p:spPr>
        <p:txBody>
          <a:bodyPr anchor="ctr"/>
          <a:lstStyle/>
          <a:p>
            <a:r>
              <a:rPr lang="ru-RU" dirty="0" smtClean="0"/>
              <a:t>Деменция умеренной степени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383" y="1071154"/>
            <a:ext cx="11534503" cy="553865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Нарушения памяти препятствуют самостоятельному образу жизни.  Удержанию подлежит лишь очень давно усвоенный материал, события отдаленного прошлого, или информация, очень хорошо усвоенная и неоднократно подтверждавшаяся в связи с ее актуальностью. Новая информация  удерживается лишь изредка и на непродолжительное время.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Пациент не в состоянии воспроизвести основные сведения. Не может ответить на вопросы, где живет, чем занимался несколько часов назад, как зовут хорошо знакомых ему людей, самостоятельно делать покупки в магазинах, разумно обращаться с деньгами, приготовить пищу. Пациент может выполнять лишь самую простую домашнюю работу. Интересы и формы проявления активности все более ограничиваются и плохо поддерживаются.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2298</Words>
  <Application>Microsoft Office PowerPoint</Application>
  <PresentationFormat>Произвольный</PresentationFormat>
  <Paragraphs>118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Исполнительная</vt:lpstr>
      <vt:lpstr>Понятие деменции</vt:lpstr>
      <vt:lpstr>Виды деменции</vt:lpstr>
      <vt:lpstr>Статистика о заболеваемости деменцией</vt:lpstr>
      <vt:lpstr>Статистика заболеваемости деменцией</vt:lpstr>
      <vt:lpstr>Симптомы деменции</vt:lpstr>
      <vt:lpstr>Симптомы деменции</vt:lpstr>
      <vt:lpstr>Степени выраженности деменции</vt:lpstr>
      <vt:lpstr>Деменция легкой степени</vt:lpstr>
      <vt:lpstr>Деменция умеренной степени</vt:lpstr>
      <vt:lpstr>Деменция тяжелой степени</vt:lpstr>
      <vt:lpstr>Оценка нарушенных функций в соответствии с критериями жизнедеятельности: </vt:lpstr>
      <vt:lpstr>Слайд 12</vt:lpstr>
      <vt:lpstr>Слайд 13</vt:lpstr>
      <vt:lpstr>Оценка нарушенных функций в соответствии с критериями жизнедеятельности: </vt:lpstr>
      <vt:lpstr>Слайд 15</vt:lpstr>
      <vt:lpstr>Слайд 16</vt:lpstr>
      <vt:lpstr>Оценка нарушенных функций в соответствии с критериями жизнедеятельности: </vt:lpstr>
      <vt:lpstr>Слайд 18</vt:lpstr>
      <vt:lpstr>Слайд 19</vt:lpstr>
      <vt:lpstr>Оценка нарушенных функций в соответствии с критериями жизнедеятельности: </vt:lpstr>
      <vt:lpstr>Слайд 21</vt:lpstr>
      <vt:lpstr>Слайд 22</vt:lpstr>
      <vt:lpstr>Оценка нарушенных функций в соответствии с критериями жизнедеятельности: </vt:lpstr>
      <vt:lpstr>Слайд 24</vt:lpstr>
      <vt:lpstr>Слайд 25</vt:lpstr>
      <vt:lpstr>Слайд 26</vt:lpstr>
      <vt:lpstr>Оценка нарушенных функций в соответствии с критериями жизнедеятельности: </vt:lpstr>
      <vt:lpstr>Слайд 28</vt:lpstr>
      <vt:lpstr>Слайд 29</vt:lpstr>
      <vt:lpstr>Слайд 30</vt:lpstr>
      <vt:lpstr>Оценка нарушенных функций в соответствии с критериями жизнедеятельности: </vt:lpstr>
      <vt:lpstr>Основания для установления группы инвалидности при деменции</vt:lpstr>
      <vt:lpstr>Основания для установления группы инвалидности при деменции</vt:lpstr>
      <vt:lpstr>Нуждаемость в социальных услугах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услуги для пожилых людей с деменцией: оценка потребностей</dc:title>
  <dc:creator>andy</dc:creator>
  <cp:lastModifiedBy>1</cp:lastModifiedBy>
  <cp:revision>85</cp:revision>
  <dcterms:created xsi:type="dcterms:W3CDTF">2016-10-10T15:58:04Z</dcterms:created>
  <dcterms:modified xsi:type="dcterms:W3CDTF">2016-12-16T10:55:06Z</dcterms:modified>
</cp:coreProperties>
</file>