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3" r:id="rId4"/>
    <p:sldId id="282" r:id="rId5"/>
    <p:sldId id="272" r:id="rId6"/>
    <p:sldId id="288" r:id="rId7"/>
    <p:sldId id="284" r:id="rId8"/>
    <p:sldId id="286" r:id="rId9"/>
    <p:sldId id="285" r:id="rId10"/>
    <p:sldId id="291" r:id="rId11"/>
    <p:sldId id="273" r:id="rId12"/>
    <p:sldId id="274" r:id="rId13"/>
    <p:sldId id="275" r:id="rId14"/>
    <p:sldId id="276" r:id="rId15"/>
    <p:sldId id="277" r:id="rId16"/>
    <p:sldId id="265" r:id="rId17"/>
    <p:sldId id="271" r:id="rId18"/>
    <p:sldId id="278" r:id="rId19"/>
    <p:sldId id="258" r:id="rId20"/>
    <p:sldId id="289" r:id="rId21"/>
    <p:sldId id="287" r:id="rId22"/>
    <p:sldId id="290" r:id="rId23"/>
    <p:sldId id="257" r:id="rId24"/>
    <p:sldId id="267" r:id="rId25"/>
    <p:sldId id="279" r:id="rId26"/>
    <p:sldId id="26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FEEF"/>
    <a:srgbClr val="9FEBBE"/>
    <a:srgbClr val="97D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98" autoAdjust="0"/>
    <p:restoredTop sz="94660"/>
  </p:normalViewPr>
  <p:slideViewPr>
    <p:cSldViewPr>
      <p:cViewPr varScale="1">
        <p:scale>
          <a:sx n="75" d="100"/>
          <a:sy n="75" d="100"/>
        </p:scale>
        <p:origin x="-5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Структура</a:t>
            </a:r>
            <a:r>
              <a:rPr lang="ru-RU" baseline="0"/>
              <a:t> проживающих в разрезе изменения когнитивного статуса по результатам повторного тестирования</a:t>
            </a:r>
            <a:endParaRPr lang="ru-RU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7.7990381637077971E-2"/>
                  <c:y val="1.485719248388024E-2"/>
                </c:manualLayout>
              </c:layout>
              <c:spPr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8.4876346978366834E-3"/>
                  <c:y val="-5.1712000252645211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sz="1400" b="1"/>
                      <a:t>25</a:t>
                    </a:r>
                    <a:r>
                      <a:rPr lang="en-US" sz="1400"/>
                      <a:t>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не изменился</c:v>
                </c:pt>
                <c:pt idx="1">
                  <c:v>улучшился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680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0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6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0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1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66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55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76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89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45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39999">
              <a:schemeClr val="accent3">
                <a:lumMod val="40000"/>
                <a:lumOff val="60000"/>
              </a:schemeClr>
            </a:gs>
            <a:gs pos="70000">
              <a:schemeClr val="accent3">
                <a:lumMod val="20000"/>
                <a:lumOff val="80000"/>
              </a:schemeClr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FCBC9-E725-48E7-9A5B-FF6F910A2601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1DE1F-B25F-4315-B845-13897F4CA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1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Фото\ВДИПИ\Новая папка\_MG_95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60382"/>
            <a:ext cx="9180512" cy="61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260648"/>
              <a:ext cx="9144000" cy="10801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9512" y="44624"/>
              <a:ext cx="1584176" cy="1512168"/>
              <a:chOff x="1115616" y="2132856"/>
              <a:chExt cx="1584176" cy="151216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1115616" y="2132856"/>
                <a:ext cx="1584176" cy="151216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26" name="Picture 2" descr="C:\Documents and Settings\user1\Рабочий стол\Без имени-2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9" t="15833" r="15486" b="16163"/>
              <a:stretch/>
            </p:blipFill>
            <p:spPr bwMode="auto">
              <a:xfrm>
                <a:off x="1214762" y="2204864"/>
                <a:ext cx="1385884" cy="136815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7128792" cy="1080119"/>
          </a:xfrm>
        </p:spPr>
        <p:txBody>
          <a:bodyPr>
            <a:normAutofit fontScale="90000"/>
          </a:bodyPr>
          <a:lstStyle/>
          <a:p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КОМИТЕТ ПО ТРУДУ, ЗАНЯТОСТИ И СОЦИАЛЬНОЙ ЗАЩИТЕ</a:t>
            </a:r>
            <a:b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ВИТЕБСКОГО ОБЛИСПОЛКОМА</a:t>
            </a:r>
            <a:r>
              <a:rPr lang="en-US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/>
              <a:t>ГОСУДАРСТВЕННОЕ УЧРЕЖДЕНИЕ СОЦИАЛЬНОГО ОБСЛУЖИВАНИЯ</a:t>
            </a:r>
            <a:br>
              <a:rPr lang="ru-RU" sz="1600" dirty="0" smtClean="0"/>
            </a:br>
            <a:r>
              <a:rPr lang="ru-RU" sz="1600" dirty="0" smtClean="0"/>
              <a:t>«ВИТЕБСКИЙ ДОМ-ИНТЕРНАТ ДЛЯ ПРЕСТАРЕЛЫХ И ИНВАЛИДОВ»</a:t>
            </a:r>
            <a:endParaRPr lang="ru-RU" sz="1600" dirty="0"/>
          </a:p>
        </p:txBody>
      </p:sp>
      <p:sp>
        <p:nvSpPr>
          <p:cNvPr id="9" name="Заголовок 7"/>
          <p:cNvSpPr txBox="1">
            <a:spLocks/>
          </p:cNvSpPr>
          <p:nvPr/>
        </p:nvSpPr>
        <p:spPr>
          <a:xfrm>
            <a:off x="1331640" y="4293096"/>
            <a:ext cx="7200800" cy="2088232"/>
          </a:xfrm>
          <a:prstGeom prst="rect">
            <a:avLst/>
          </a:prstGeom>
          <a:solidFill>
            <a:schemeClr val="lt1">
              <a:alpha val="54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</a:t>
            </a:r>
          </a:p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ОТДЕЛЕНИЯ ПРОФИЛАКТИКИ ДЕМЕНЦИИ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1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6147" name="Picture 3" descr="D:\Фото\Семинар\_MG_1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8" y="1622808"/>
            <a:ext cx="4273952" cy="28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Фото\Семинар 2\_MG_3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55053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\Семинар\_MG_08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32848" cy="50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876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8" name="Овал 17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9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5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3" name="Picture 2" descr="D:\Фото\Семинар\_MG_08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52803"/>
            <a:ext cx="7416824" cy="494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Фото\Фото деменция\_MG_08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671664" cy="511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8" name="Овал 17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9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5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3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Фото\Фото деменция\_MG_0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17645"/>
            <a:ext cx="5093296" cy="339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Фото\Фото деменция\_MG_08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3"/>
          <a:stretch/>
        </p:blipFill>
        <p:spPr bwMode="auto">
          <a:xfrm>
            <a:off x="278658" y="3356992"/>
            <a:ext cx="2501703" cy="31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Фото\Фото деменция\_MG_08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r="37472"/>
          <a:stretch/>
        </p:blipFill>
        <p:spPr bwMode="auto">
          <a:xfrm>
            <a:off x="6228184" y="3356992"/>
            <a:ext cx="2688184" cy="31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5" name="Группа 2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3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336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Фото\Фото деменция\_MG_08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8" t="18631" b="34878"/>
          <a:stretch/>
        </p:blipFill>
        <p:spPr bwMode="auto">
          <a:xfrm>
            <a:off x="467544" y="2924944"/>
            <a:ext cx="5368925" cy="35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Фото\Фото деменция\_MG_87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5" y="2082712"/>
            <a:ext cx="4823894" cy="32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8" name="Овал 17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9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5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92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то\Фото деменция\_MG_1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8786"/>
            <a:ext cx="7848872" cy="523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61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Фото\Фото деменция\_MG_8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9"/>
            <a:ext cx="7128792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785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1" t="26281" r="36716" b="12898"/>
          <a:stretch/>
        </p:blipFill>
        <p:spPr bwMode="auto">
          <a:xfrm>
            <a:off x="2915816" y="1556792"/>
            <a:ext cx="3888432" cy="507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946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Фото\Новая папка (2)\_MG_1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01" y="1844824"/>
            <a:ext cx="6710798" cy="44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050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260648"/>
              <a:ext cx="9144000" cy="10801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9512" y="44624"/>
              <a:ext cx="1584176" cy="1512168"/>
              <a:chOff x="1115616" y="2132856"/>
              <a:chExt cx="1584176" cy="151216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1115616" y="2132856"/>
                <a:ext cx="1584176" cy="151216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26" name="Picture 2" descr="C:\Documents and Settings\user1\Рабочий стол\Без имени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9" t="15833" r="15486" b="16163"/>
              <a:stretch/>
            </p:blipFill>
            <p:spPr bwMode="auto">
              <a:xfrm>
                <a:off x="1214762" y="2204864"/>
                <a:ext cx="1385884" cy="136815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7128792" cy="1080119"/>
          </a:xfrm>
        </p:spPr>
        <p:txBody>
          <a:bodyPr>
            <a:normAutofit fontScale="90000"/>
          </a:bodyPr>
          <a:lstStyle/>
          <a:p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КОМИТЕТ ПО ТРУДУ, ЗАНЯТОСТИ И СОЦИАЛЬНОЙ ЗАЩИТЕ</a:t>
            </a:r>
            <a:b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ВИТЕБСКОГО ОБЛИСПОЛКОМА</a:t>
            </a:r>
            <a:r>
              <a:rPr lang="en-US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/>
              <a:t>ГОСУДАРСТВЕННОЕ УЧРЕЖДЕНИЕ СОЦИАЛЬНОГО ОБСЛУЖИВАНИЯ</a:t>
            </a:r>
            <a:br>
              <a:rPr lang="ru-RU" sz="1600" dirty="0" smtClean="0"/>
            </a:br>
            <a:r>
              <a:rPr lang="ru-RU" sz="1600" dirty="0" smtClean="0"/>
              <a:t>«ВИТЕБСКИЙ ДОМ-ИНТЕРНАТ ДЛЯ ПРЕСТАРЕЛЫХ И ИНВАЛИДОВ»</a:t>
            </a:r>
            <a:endParaRPr lang="ru-RU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7" t="21282" r="35871" b="8398"/>
          <a:stretch/>
        </p:blipFill>
        <p:spPr bwMode="auto">
          <a:xfrm>
            <a:off x="2987824" y="1556789"/>
            <a:ext cx="3600400" cy="512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1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1026" name="Picture 2" descr="D:\Документы\director\Рабочий стол\семинар 24июня\_MG_1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86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7170" name="Picture 2" descr="D:\Фото\Фото деменция\_MG_8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68" y="1700808"/>
            <a:ext cx="73448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6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12" name="Picture 3" descr="D:\Фото\Новая папка\New Folder\_MG_87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49979"/>
            <a:ext cx="7187106" cy="479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7" name="Овал 16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8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4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20" name="Picture 4" descr="D:\Фото\Новая папка\New Folder\_MG_8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94" y="3501008"/>
            <a:ext cx="4609700" cy="307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окументы\director\Рабочий стол\семинар 24июня\_MG_1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8" y="1700808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07704" y="404665"/>
            <a:ext cx="7128792" cy="792088"/>
          </a:xfrm>
        </p:spPr>
        <p:txBody>
          <a:bodyPr>
            <a:normAutofit/>
          </a:bodyPr>
          <a:lstStyle/>
          <a:p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УЧРЕЖДЕНИЕ СОЦИАЛЬНОГО ОБСЛУЖИВАНИЯ «ВИТЕБСКИЙ ДОМ-ИНТЕРНАТ ДЛЯ ПРЕСТАРЕЛЫХ И ИНВАЛИДОВ»</a:t>
            </a:r>
            <a:endParaRPr lang="ru-RU" sz="1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D:\Фото\Фото деменция\_MG_9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857" y="2060848"/>
            <a:ext cx="572463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33" y="5455362"/>
            <a:ext cx="2056915" cy="128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5500584"/>
            <a:ext cx="2035791" cy="12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4" t="9724" r="11727" b="5302"/>
          <a:stretch/>
        </p:blipFill>
        <p:spPr bwMode="auto">
          <a:xfrm>
            <a:off x="581249" y="2060848"/>
            <a:ext cx="2478583" cy="347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88" y="5500584"/>
            <a:ext cx="2035793" cy="127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1" name="Группа 20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22" name="Овал 21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3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9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459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07704" y="404665"/>
            <a:ext cx="7128792" cy="792088"/>
          </a:xfrm>
        </p:spPr>
        <p:txBody>
          <a:bodyPr>
            <a:normAutofit/>
          </a:bodyPr>
          <a:lstStyle/>
          <a:p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УЧРЕЖДЕНИЕ СОЦИАЛЬНОГО ОБСЛУЖИВАНИЯ «ВИТЕБСКИЙ ДОМ-ИНТЕРНАТ ДЛЯ ПРЕСТАРЕЛЫХ И ИНВАЛИДОВ»</a:t>
            </a:r>
            <a:endParaRPr lang="ru-RU" sz="1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615297"/>
              </p:ext>
            </p:extLst>
          </p:nvPr>
        </p:nvGraphicFramePr>
        <p:xfrm>
          <a:off x="738187" y="1556792"/>
          <a:ext cx="766762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4" name="Группа 13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2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71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07704" y="404665"/>
            <a:ext cx="7128792" cy="792088"/>
          </a:xfrm>
        </p:spPr>
        <p:txBody>
          <a:bodyPr>
            <a:normAutofit/>
          </a:bodyPr>
          <a:lstStyle/>
          <a:p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УЧРЕЖДЕНИЕ СОЦИАЛЬНОГО ОБСЛУЖИВАНИЯ «ВИТЕБСКИЙ ДОМ-ИНТЕРНАТ ДЛЯ ПРЕСТАРЕЛЫХ И ИНВАЛИДОВ»</a:t>
            </a:r>
            <a:endParaRPr lang="ru-RU" sz="1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7"/>
          <p:cNvSpPr txBox="1">
            <a:spLocks/>
          </p:cNvSpPr>
          <p:nvPr/>
        </p:nvSpPr>
        <p:spPr>
          <a:xfrm>
            <a:off x="278658" y="1916832"/>
            <a:ext cx="8613822" cy="4104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spc="-15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</a:t>
            </a:r>
            <a:endParaRPr lang="ru-RU" sz="4000" b="1" spc="-150" dirty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3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45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260648"/>
              <a:ext cx="9144000" cy="10801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9512" y="44624"/>
              <a:ext cx="1584176" cy="1512168"/>
              <a:chOff x="1115616" y="2132856"/>
              <a:chExt cx="1584176" cy="151216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1115616" y="2132856"/>
                <a:ext cx="1584176" cy="151216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26" name="Picture 2" descr="C:\Documents and Settings\user1\Рабочий стол\Без имени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9" t="15833" r="15486" b="16163"/>
              <a:stretch/>
            </p:blipFill>
            <p:spPr bwMode="auto">
              <a:xfrm>
                <a:off x="1214762" y="2204864"/>
                <a:ext cx="1385884" cy="136815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7128792" cy="1080119"/>
          </a:xfrm>
        </p:spPr>
        <p:txBody>
          <a:bodyPr>
            <a:normAutofit fontScale="90000"/>
          </a:bodyPr>
          <a:lstStyle/>
          <a:p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КОМИТЕТ ПО ТРУДУ, ЗАНЯТОСТИ И СОЦИАЛЬНОЙ ЗАЩИТЕ</a:t>
            </a:r>
            <a:b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ВИТЕБСКОГО ОБЛИСПОЛКОМА</a:t>
            </a:r>
            <a:r>
              <a:rPr lang="en-US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/>
              <a:t>ГОСУДАРСТВЕННОЕ УЧРЕЖДЕНИЕ СОЦИАЛЬНОГО ОБСЛУЖИВАНИЯ</a:t>
            </a:r>
            <a:br>
              <a:rPr lang="ru-RU" sz="1600" dirty="0" smtClean="0"/>
            </a:br>
            <a:r>
              <a:rPr lang="ru-RU" sz="1600" dirty="0" smtClean="0"/>
              <a:t>«ВИТЕБСКИЙ ДОМ-ИНТЕРНАТ ДЛЯ ПРЕСТАРЕЛЫХ И ИНВАЛИДОВ»</a:t>
            </a:r>
            <a:endParaRPr lang="ru-RU" sz="1600" dirty="0"/>
          </a:p>
        </p:txBody>
      </p:sp>
      <p:pic>
        <p:nvPicPr>
          <p:cNvPr id="11" name="Picture 3" descr="D:\Фото\Фото деменция\_MG_8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78" y="1988840"/>
            <a:ext cx="4289897" cy="28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Фото\Семинар\_MG_1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88839"/>
            <a:ext cx="4292043" cy="286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5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260648"/>
              <a:ext cx="9144000" cy="10801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79512" y="44624"/>
              <a:ext cx="1584176" cy="1512168"/>
              <a:chOff x="1115616" y="2132856"/>
              <a:chExt cx="1584176" cy="1512168"/>
            </a:xfrm>
          </p:grpSpPr>
          <p:sp>
            <p:nvSpPr>
              <p:cNvPr id="5" name="Овал 4"/>
              <p:cNvSpPr/>
              <p:nvPr/>
            </p:nvSpPr>
            <p:spPr>
              <a:xfrm>
                <a:off x="1115616" y="2132856"/>
                <a:ext cx="1584176" cy="1512168"/>
              </a:xfrm>
              <a:prstGeom prst="ellipse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26" name="Picture 2" descr="C:\Documents and Settings\user1\Рабочий стол\Без имени-2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29" t="15833" r="15486" b="16163"/>
              <a:stretch/>
            </p:blipFill>
            <p:spPr bwMode="auto">
              <a:xfrm>
                <a:off x="1214762" y="2204864"/>
                <a:ext cx="1385884" cy="1368152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907704" y="260648"/>
            <a:ext cx="7128792" cy="1080119"/>
          </a:xfrm>
        </p:spPr>
        <p:txBody>
          <a:bodyPr>
            <a:normAutofit fontScale="90000"/>
          </a:bodyPr>
          <a:lstStyle/>
          <a:p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КОМИТЕТ ПО ТРУДУ, ЗАНЯТОСТИ И СОЦИАЛЬНОЙ ЗАЩИТЕ</a:t>
            </a:r>
            <a:b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ВИТЕБСКОГО ОБЛИСПОЛКОМА</a:t>
            </a:r>
            <a:r>
              <a:rPr lang="en-US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/>
              <a:t>ГОСУДАРСТВЕННОЕ УЧРЕЖДЕНИЕ СОЦИАЛЬНОГО ОБСЛУЖИВАНИЯ</a:t>
            </a:r>
            <a:br>
              <a:rPr lang="ru-RU" sz="1600" dirty="0" smtClean="0"/>
            </a:br>
            <a:r>
              <a:rPr lang="ru-RU" sz="1600" dirty="0" smtClean="0"/>
              <a:t>«ВИТЕБСКИЙ ДОМ-ИНТЕРНАТ ДЛЯ ПРЕСТАРЕЛЫХ И ИНВАЛИДОВ»</a:t>
            </a:r>
            <a:endParaRPr lang="ru-RU" sz="1600" dirty="0"/>
          </a:p>
        </p:txBody>
      </p:sp>
      <p:pic>
        <p:nvPicPr>
          <p:cNvPr id="9" name="Picture 2" descr="D:\Фото\Фото деменция\_MG_65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24811"/>
            <a:ext cx="6984776" cy="46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8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Фото\Семинар 2\_MG_36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72" y="1725092"/>
            <a:ext cx="3589367" cy="23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Семинар 2\_MG_3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5092"/>
            <a:ext cx="3589368" cy="23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8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19" name="Picture 3" descr="D:\Фото\Семинар 2\_MG_36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4512"/>
          <a:stretch/>
        </p:blipFill>
        <p:spPr bwMode="auto">
          <a:xfrm>
            <a:off x="1763688" y="4293096"/>
            <a:ext cx="5281717" cy="23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Фото\Семинар 2\_MG_37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 t="25838" r="21429" b="7858"/>
          <a:stretch/>
        </p:blipFill>
        <p:spPr bwMode="auto">
          <a:xfrm>
            <a:off x="2969821" y="1454447"/>
            <a:ext cx="3204356" cy="23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8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3074" name="Picture 2" descr="D:\Фото\Семинар 2\_MG_37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7" b="18228"/>
          <a:stretch/>
        </p:blipFill>
        <p:spPr bwMode="auto">
          <a:xfrm>
            <a:off x="1547664" y="3932431"/>
            <a:ext cx="6283425" cy="280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7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\Семинар 2\_MG_3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52" y="1552228"/>
            <a:ext cx="7642692" cy="50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8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03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6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  <p:pic>
        <p:nvPicPr>
          <p:cNvPr id="6149" name="Picture 5" descr="D:\Фото\Семинар\_MG_0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77" y="3861945"/>
            <a:ext cx="4103111" cy="273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Фото\Семинар 2\_MG_3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32124"/>
            <a:ext cx="4537601" cy="297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70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Фото\Семинар 2\_MG_3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32" y="1590452"/>
            <a:ext cx="7690009" cy="51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44624"/>
            <a:ext cx="9144000" cy="1512168"/>
            <a:chOff x="0" y="44624"/>
            <a:chExt cx="9144000" cy="1512168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44624"/>
              <a:ext cx="9144000" cy="1512168"/>
              <a:chOff x="0" y="44624"/>
              <a:chExt cx="9144000" cy="1512168"/>
            </a:xfrm>
          </p:grpSpPr>
          <p:sp>
            <p:nvSpPr>
              <p:cNvPr id="14" name="Прямоугольник 13"/>
              <p:cNvSpPr/>
              <p:nvPr/>
            </p:nvSpPr>
            <p:spPr>
              <a:xfrm>
                <a:off x="0" y="260648"/>
                <a:ext cx="9144000" cy="108012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15" name="Группа 14"/>
              <p:cNvGrpSpPr/>
              <p:nvPr/>
            </p:nvGrpSpPr>
            <p:grpSpPr>
              <a:xfrm>
                <a:off x="179512" y="44624"/>
                <a:ext cx="1584176" cy="1512168"/>
                <a:chOff x="1115616" y="2132856"/>
                <a:chExt cx="1584176" cy="1512168"/>
              </a:xfrm>
            </p:grpSpPr>
            <p:sp>
              <p:nvSpPr>
                <p:cNvPr id="16" name="Овал 15"/>
                <p:cNvSpPr/>
                <p:nvPr/>
              </p:nvSpPr>
              <p:spPr>
                <a:xfrm>
                  <a:off x="1115616" y="2132856"/>
                  <a:ext cx="1584176" cy="1512168"/>
                </a:xfrm>
                <a:prstGeom prst="ellipse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17" name="Picture 2" descr="C:\Documents and Settings\user1\Рабочий стол\Без имени-2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629" t="15833" r="15486" b="16163"/>
                <a:stretch/>
              </p:blipFill>
              <p:spPr bwMode="auto">
                <a:xfrm>
                  <a:off x="1214762" y="2204864"/>
                  <a:ext cx="1385884" cy="1368152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18" name="Заголовок 7"/>
            <p:cNvSpPr txBox="1">
              <a:spLocks/>
            </p:cNvSpPr>
            <p:nvPr/>
          </p:nvSpPr>
          <p:spPr>
            <a:xfrm>
              <a:off x="1907704" y="260648"/>
              <a:ext cx="7128792" cy="10801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КОМИТЕТ ПО ТРУДУ, ЗАНЯТОСТИ И СОЦИАЛЬНОЙ ЗАЩИТЕ</a:t>
              </a:r>
              <a:b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</a:br>
              <a:r>
                <a:rPr lang="ru-RU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ВИТЕБСКОГО ОБЛИСПОЛКОМА</a:t>
              </a:r>
              <a: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en-US" sz="19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1600" dirty="0" smtClean="0"/>
                <a:t>ГОСУДАРСТВЕННОЕ УЧРЕЖДЕНИЕ СОЦИАЛЬНОГО ОБСЛУЖИВАНИЯ</a:t>
              </a:r>
              <a:br>
                <a:rPr lang="ru-RU" sz="1600" dirty="0" smtClean="0"/>
              </a:br>
              <a:r>
                <a:rPr lang="ru-RU" sz="1600" dirty="0" smtClean="0"/>
                <a:t>«ВИТЕБСКИЙ ДОМ-ИНТЕРНАТ ДЛЯ ПРЕСТАРЕЛЫХ И ИНВАЛИДОВ»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46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267</Words>
  <Application>Microsoft Office PowerPoint</Application>
  <PresentationFormat>Экран (4:3)</PresentationFormat>
  <Paragraphs>35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КОМИТЕТ ПО ТРУДУ, ЗАНЯТОСТИ И СОЦИАЛЬНОЙ ЗАЩИТЕ ВИТЕБСКОГО ОБЛИСПОЛКОМА ГОСУДАРСТВЕННОЕ УЧРЕЖДЕНИЕ СОЦИАЛЬНОГО ОБСЛУЖИВАНИЯ «ВИТЕБСКИЙ ДОМ-ИНТЕРНАТ ДЛЯ ПРЕСТАРЕЛЫХ И ИНВАЛИДОВ»</vt:lpstr>
      <vt:lpstr>КОМИТЕТ ПО ТРУДУ, ЗАНЯТОСТИ И СОЦИАЛЬНОЙ ЗАЩИТЕ ВИТЕБСКОГО ОБЛИСПОЛКОМА ГОСУДАРСТВЕННОЕ УЧРЕЖДЕНИЕ СОЦИАЛЬНОГО ОБСЛУЖИВАНИЯ «ВИТЕБСКИЙ ДОМ-ИНТЕРНАТ ДЛЯ ПРЕСТАРЕЛЫХ И ИНВАЛИДОВ»</vt:lpstr>
      <vt:lpstr>КОМИТЕТ ПО ТРУДУ, ЗАНЯТОСТИ И СОЦИАЛЬНОЙ ЗАЩИТЕ ВИТЕБСКОГО ОБЛИСПОЛКОМА ГОСУДАРСТВЕННОЕ УЧРЕЖДЕНИЕ СОЦИАЛЬНОГО ОБСЛУЖИВАНИЯ «ВИТЕБСКИЙ ДОМ-ИНТЕРНАТ ДЛЯ ПРЕСТАРЕЛЫХ И ИНВАЛИДОВ»</vt:lpstr>
      <vt:lpstr>КОМИТЕТ ПО ТРУДУ, ЗАНЯТОСТИ И СОЦИАЛЬНОЙ ЗАЩИТЕ ВИТЕБСКОГО ОБЛИСПОЛКОМА ГОСУДАРСТВЕННОЕ УЧРЕЖДЕНИЕ СОЦИАЛЬНОГО ОБСЛУЖИВАНИЯ «ВИТЕБСКИЙ ДОМ-ИНТЕРНАТ ДЛЯ ПРЕСТАРЕЛЫХ И ИНВАЛИДОВ»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ГОСУДАРСТВЕННОЕ УЧРЕЖДЕНИЕ СОЦИАЛЬНОГО ОБСЛУЖИВАНИЯ «ВИТЕБСКИЙ ДОМ-ИНТЕРНАТ ДЛЯ ПРЕСТАРЕЛЫХ И ИНВАЛИДОВ»</vt:lpstr>
      <vt:lpstr>ГОСУДАРСТВЕННОЕ УЧРЕЖДЕНИЕ СОЦИАЛЬНОГО ОБСЛУЖИВАНИЯ «ВИТЕБСКИЙ ДОМ-ИНТЕРНАТ ДЛЯ ПРЕСТАРЕЛЫХ И ИНВАЛИДОВ»</vt:lpstr>
      <vt:lpstr>ГОСУДАРСТВЕННОЕ УЧРЕЖДЕНИЕ СОЦИАЛЬНОГО ОБСЛУЖИВАНИЯ «ВИТЕБСКИЙ ДОМ-ИНТЕРНАТ ДЛЯ ПРЕСТАРЕЛЫХ И ИНВАЛИДОВ»</vt:lpstr>
    </vt:vector>
  </TitlesOfParts>
  <Company>DI-ORI-CPUCLASS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COMP1</dc:creator>
  <cp:lastModifiedBy>WinXPProSP3</cp:lastModifiedBy>
  <cp:revision>42</cp:revision>
  <dcterms:created xsi:type="dcterms:W3CDTF">2016-08-08T09:28:33Z</dcterms:created>
  <dcterms:modified xsi:type="dcterms:W3CDTF">2016-12-15T15:19:02Z</dcterms:modified>
</cp:coreProperties>
</file>