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2" r:id="rId3"/>
    <p:sldId id="265" r:id="rId4"/>
    <p:sldId id="266" r:id="rId5"/>
    <p:sldId id="267" r:id="rId6"/>
    <p:sldId id="271" r:id="rId7"/>
    <p:sldId id="270" r:id="rId8"/>
    <p:sldId id="269" r:id="rId9"/>
    <p:sldId id="264" r:id="rId10"/>
    <p:sldId id="274" r:id="rId11"/>
    <p:sldId id="262" r:id="rId12"/>
    <p:sldId id="263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75" autoAdjust="0"/>
  </p:normalViewPr>
  <p:slideViewPr>
    <p:cSldViewPr snapToGrid="0">
      <p:cViewPr varScale="1">
        <p:scale>
          <a:sx n="66" d="100"/>
          <a:sy n="66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42;&#1086;&#1089;&#1087;&#1080;&#1090;&#1072;&#1090;&#1077;&#1083;&#1100;\2-&#1081;%20%20&#1101;&#1090;&#1072;&#1087;\&#1044;&#1080;&#1072;&#1075;&#1088;&#1072;&#1084;&#1084;&#1099;_&#1086;&#1090;&#1095;&#1077;&#109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42;&#1086;&#1089;&#1087;&#1080;&#1090;&#1072;&#1090;&#1077;&#1083;&#1100;\2-&#1081;%20%20&#1101;&#1090;&#1072;&#1087;\&#1044;&#1080;&#1072;&#1075;&#1088;&#1072;&#1084;&#1084;&#1099;_&#1086;&#1090;&#1095;&#1077;&#109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54;&#1073;&#1084;&#1077;&#1085;\&#1054;&#1058;&#1044;&#1045;&#1051;%20&#1048;&#1053;&#1053;&#1054;&#1042;&#1040;&#1062;&#1048;&#1054;&#1053;&#1053;&#1067;&#1061;%20&#1060;&#1054;&#1056;&#1052;%20&#1057;&#1054;&#1062;&#1054;&#1041;&#1057;&#1051;&#1059;&#1046;&#1048;&#1042;&#1040;&#1053;&#1048;&#1071;\2018\&#1042;&#1086;&#1089;&#1087;&#1080;&#1090;&#1072;&#1090;&#1077;&#1083;&#1100;\2-&#1081;%20%20&#1101;&#1090;&#1072;&#1087;\&#1063;&#1077;&#1088;&#1085;&#1086;&#1074;&#1080;&#1082;&#1080;\&#1057;&#1090;&#1072;&#1088;&#1077;&#1074;&#1080;&#1095;,%20&#1072;&#1085;&#1072;&#1083;&#1080;&#1079;\&#1044;&#1080;&#1072;&#1075;&#1088;&#1072;&#1084;&#1084;&#1099;_&#1086;&#1090;&#1095;&#1077;&#109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42;&#1086;&#1089;&#1087;&#1080;&#1090;&#1072;&#1090;&#1077;&#1083;&#1100;\2-&#1081;%20%20&#1101;&#1090;&#1072;&#1087;\&#1044;&#1080;&#1072;&#1075;&#1088;&#1072;&#1084;&#1084;&#1099;_&#1086;&#1090;&#1095;&#1077;&#109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53-45C6-8C1E-897E7C1333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53-45C6-8C1E-897E7C1333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53-45C6-8C1E-897E7C1333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53-45C6-8C1E-897E7C1333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Возраст!$I$1:$L$1</c:f>
              <c:strCache>
                <c:ptCount val="4"/>
                <c:pt idx="0">
                  <c:v>4-7 лет</c:v>
                </c:pt>
                <c:pt idx="1">
                  <c:v>8-12 лет</c:v>
                </c:pt>
                <c:pt idx="2">
                  <c:v>от 13-18 лет</c:v>
                </c:pt>
                <c:pt idx="3">
                  <c:v>старше 18 лет</c:v>
                </c:pt>
              </c:strCache>
            </c:strRef>
          </c:cat>
          <c:val>
            <c:numRef>
              <c:f>Возраст!$I$12:$L$12</c:f>
              <c:numCache>
                <c:formatCode>0.0%</c:formatCode>
                <c:ptCount val="4"/>
                <c:pt idx="0">
                  <c:v>3.4021871202916158E-2</c:v>
                </c:pt>
                <c:pt idx="1">
                  <c:v>0.11786148238153099</c:v>
                </c:pt>
                <c:pt idx="2">
                  <c:v>0.26063183475091128</c:v>
                </c:pt>
                <c:pt idx="3">
                  <c:v>0.5874848116646415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B-4305-8CD6-356EED8B1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Возраст!$I$1</c:f>
              <c:strCache>
                <c:ptCount val="1"/>
                <c:pt idx="0">
                  <c:v>4-7 лет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FA-4811-9E58-A28FC99856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Возраст!$H$2:$H$11</c:f>
              <c:strCache>
                <c:ptCount val="10"/>
                <c:pt idx="0">
                  <c:v>Червеньский ДИ</c:v>
                </c:pt>
                <c:pt idx="1">
                  <c:v>Минский ДИ</c:v>
                </c:pt>
                <c:pt idx="2">
                  <c:v>Ивенецкий ДИ</c:v>
                </c:pt>
                <c:pt idx="3">
                  <c:v>Городищенский ДИ</c:v>
                </c:pt>
                <c:pt idx="4">
                  <c:v>Василишковский ДИ</c:v>
                </c:pt>
                <c:pt idx="5">
                  <c:v>Гомельский ДИ</c:v>
                </c:pt>
                <c:pt idx="6">
                  <c:v>Весновский ДИ</c:v>
                </c:pt>
                <c:pt idx="7">
                  <c:v>Речицкий ДИ</c:v>
                </c:pt>
                <c:pt idx="8">
                  <c:v>Богушевский ДИ</c:v>
                </c:pt>
                <c:pt idx="9">
                  <c:v>Журавичиский ДИ</c:v>
                </c:pt>
              </c:strCache>
            </c:strRef>
          </c:cat>
          <c:val>
            <c:numRef>
              <c:f>Возраст!$I$2:$I$11</c:f>
              <c:numCache>
                <c:formatCode>0.0%</c:formatCode>
                <c:ptCount val="10"/>
                <c:pt idx="0">
                  <c:v>2.7777777777777776E-2</c:v>
                </c:pt>
                <c:pt idx="1">
                  <c:v>9.9009900990099011E-3</c:v>
                </c:pt>
                <c:pt idx="2">
                  <c:v>3.3898305084745763E-2</c:v>
                </c:pt>
                <c:pt idx="3">
                  <c:v>3.3149171270718231E-2</c:v>
                </c:pt>
                <c:pt idx="4">
                  <c:v>6.6666666666666666E-2</c:v>
                </c:pt>
                <c:pt idx="5">
                  <c:v>3.4482758620689655E-2</c:v>
                </c:pt>
                <c:pt idx="6">
                  <c:v>5.2941176470588235E-2</c:v>
                </c:pt>
                <c:pt idx="7">
                  <c:v>8.8235294117647065E-2</c:v>
                </c:pt>
                <c:pt idx="8">
                  <c:v>3.5433070866141732E-2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4-49DB-A0A3-A8CB11C18187}"/>
            </c:ext>
          </c:extLst>
        </c:ser>
        <c:ser>
          <c:idx val="1"/>
          <c:order val="1"/>
          <c:tx>
            <c:strRef>
              <c:f>Возраст!$J$1</c:f>
              <c:strCache>
                <c:ptCount val="1"/>
                <c:pt idx="0">
                  <c:v>8-12 лет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Возраст!$H$2:$H$11</c:f>
              <c:strCache>
                <c:ptCount val="10"/>
                <c:pt idx="0">
                  <c:v>Червеньский ДИ</c:v>
                </c:pt>
                <c:pt idx="1">
                  <c:v>Минский ДИ</c:v>
                </c:pt>
                <c:pt idx="2">
                  <c:v>Ивенецкий ДИ</c:v>
                </c:pt>
                <c:pt idx="3">
                  <c:v>Городищенский ДИ</c:v>
                </c:pt>
                <c:pt idx="4">
                  <c:v>Василишковский ДИ</c:v>
                </c:pt>
                <c:pt idx="5">
                  <c:v>Гомельский ДИ</c:v>
                </c:pt>
                <c:pt idx="6">
                  <c:v>Весновский ДИ</c:v>
                </c:pt>
                <c:pt idx="7">
                  <c:v>Речицкий ДИ</c:v>
                </c:pt>
                <c:pt idx="8">
                  <c:v>Богушевский ДИ</c:v>
                </c:pt>
                <c:pt idx="9">
                  <c:v>Журавичиский ДИ</c:v>
                </c:pt>
              </c:strCache>
            </c:strRef>
          </c:cat>
          <c:val>
            <c:numRef>
              <c:f>Возраст!$J$2:$J$11</c:f>
              <c:numCache>
                <c:formatCode>0.0%</c:formatCode>
                <c:ptCount val="10"/>
                <c:pt idx="0">
                  <c:v>0.1076388888888889</c:v>
                </c:pt>
                <c:pt idx="1">
                  <c:v>0.26732673267326734</c:v>
                </c:pt>
                <c:pt idx="2">
                  <c:v>0.30508474576271188</c:v>
                </c:pt>
                <c:pt idx="3">
                  <c:v>0.12154696132596685</c:v>
                </c:pt>
                <c:pt idx="4">
                  <c:v>0.13333333333333333</c:v>
                </c:pt>
                <c:pt idx="5">
                  <c:v>0.25862068965517243</c:v>
                </c:pt>
                <c:pt idx="6">
                  <c:v>0.10588235294117647</c:v>
                </c:pt>
                <c:pt idx="7">
                  <c:v>9.8039215686274508E-2</c:v>
                </c:pt>
                <c:pt idx="8">
                  <c:v>0.10236220472440945</c:v>
                </c:pt>
                <c:pt idx="9">
                  <c:v>2.4734982332155476E-2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4-49DB-A0A3-A8CB11C18187}"/>
            </c:ext>
          </c:extLst>
        </c:ser>
        <c:ser>
          <c:idx val="2"/>
          <c:order val="2"/>
          <c:tx>
            <c:strRef>
              <c:f>Возраст!$K$1</c:f>
              <c:strCache>
                <c:ptCount val="1"/>
                <c:pt idx="0">
                  <c:v>от 13-18 лет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Возраст!$H$2:$H$11</c:f>
              <c:strCache>
                <c:ptCount val="10"/>
                <c:pt idx="0">
                  <c:v>Червеньский ДИ</c:v>
                </c:pt>
                <c:pt idx="1">
                  <c:v>Минский ДИ</c:v>
                </c:pt>
                <c:pt idx="2">
                  <c:v>Ивенецкий ДИ</c:v>
                </c:pt>
                <c:pt idx="3">
                  <c:v>Городищенский ДИ</c:v>
                </c:pt>
                <c:pt idx="4">
                  <c:v>Василишковский ДИ</c:v>
                </c:pt>
                <c:pt idx="5">
                  <c:v>Гомельский ДИ</c:v>
                </c:pt>
                <c:pt idx="6">
                  <c:v>Весновский ДИ</c:v>
                </c:pt>
                <c:pt idx="7">
                  <c:v>Речицкий ДИ</c:v>
                </c:pt>
                <c:pt idx="8">
                  <c:v>Богушевский ДИ</c:v>
                </c:pt>
                <c:pt idx="9">
                  <c:v>Журавичиский ДИ</c:v>
                </c:pt>
              </c:strCache>
            </c:strRef>
          </c:cat>
          <c:val>
            <c:numRef>
              <c:f>Возраст!$K$2:$K$11</c:f>
              <c:numCache>
                <c:formatCode>0.0%</c:formatCode>
                <c:ptCount val="10"/>
                <c:pt idx="0">
                  <c:v>0.19444444444444445</c:v>
                </c:pt>
                <c:pt idx="1">
                  <c:v>0.45544554455445546</c:v>
                </c:pt>
                <c:pt idx="2">
                  <c:v>0.66101694915254239</c:v>
                </c:pt>
                <c:pt idx="3">
                  <c:v>0.20994475138121546</c:v>
                </c:pt>
                <c:pt idx="4">
                  <c:v>0.26</c:v>
                </c:pt>
                <c:pt idx="5">
                  <c:v>0.27586206896551724</c:v>
                </c:pt>
                <c:pt idx="6">
                  <c:v>0.38235294117647056</c:v>
                </c:pt>
                <c:pt idx="7">
                  <c:v>0.26470588235294118</c:v>
                </c:pt>
                <c:pt idx="8">
                  <c:v>0.33858267716535434</c:v>
                </c:pt>
                <c:pt idx="9">
                  <c:v>6.0070671378091869E-2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94-49DB-A0A3-A8CB11C18187}"/>
            </c:ext>
          </c:extLst>
        </c:ser>
        <c:ser>
          <c:idx val="3"/>
          <c:order val="3"/>
          <c:tx>
            <c:strRef>
              <c:f>Возраст!$L$1</c:f>
              <c:strCache>
                <c:ptCount val="1"/>
                <c:pt idx="0">
                  <c:v>старше 18 лет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Возраст!$H$2:$H$11</c:f>
              <c:strCache>
                <c:ptCount val="10"/>
                <c:pt idx="0">
                  <c:v>Червеньский ДИ</c:v>
                </c:pt>
                <c:pt idx="1">
                  <c:v>Минский ДИ</c:v>
                </c:pt>
                <c:pt idx="2">
                  <c:v>Ивенецкий ДИ</c:v>
                </c:pt>
                <c:pt idx="3">
                  <c:v>Городищенский ДИ</c:v>
                </c:pt>
                <c:pt idx="4">
                  <c:v>Василишковский ДИ</c:v>
                </c:pt>
                <c:pt idx="5">
                  <c:v>Гомельский ДИ</c:v>
                </c:pt>
                <c:pt idx="6">
                  <c:v>Весновский ДИ</c:v>
                </c:pt>
                <c:pt idx="7">
                  <c:v>Речицкий ДИ</c:v>
                </c:pt>
                <c:pt idx="8">
                  <c:v>Богушевский ДИ</c:v>
                </c:pt>
                <c:pt idx="9">
                  <c:v>Журавичиский ДИ</c:v>
                </c:pt>
              </c:strCache>
            </c:strRef>
          </c:cat>
          <c:val>
            <c:numRef>
              <c:f>Возраст!$L$2:$L$11</c:f>
              <c:numCache>
                <c:formatCode>0.0%</c:formatCode>
                <c:ptCount val="10"/>
                <c:pt idx="0">
                  <c:v>0.67013888888888884</c:v>
                </c:pt>
                <c:pt idx="1">
                  <c:v>0.26732673267326734</c:v>
                </c:pt>
                <c:pt idx="2">
                  <c:v>0</c:v>
                </c:pt>
                <c:pt idx="3">
                  <c:v>0.63535911602209949</c:v>
                </c:pt>
                <c:pt idx="4">
                  <c:v>0.54</c:v>
                </c:pt>
                <c:pt idx="5">
                  <c:v>0.43103448275862066</c:v>
                </c:pt>
                <c:pt idx="6">
                  <c:v>0.45882352941176469</c:v>
                </c:pt>
                <c:pt idx="7">
                  <c:v>0.5490196078431373</c:v>
                </c:pt>
                <c:pt idx="8">
                  <c:v>0.52362204724409445</c:v>
                </c:pt>
                <c:pt idx="9">
                  <c:v>0.9151943462897526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94-49DB-A0A3-A8CB11C181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6405008"/>
        <c:axId val="206405400"/>
      </c:barChart>
      <c:catAx>
        <c:axId val="20640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206405400"/>
        <c:crosses val="autoZero"/>
        <c:auto val="1"/>
        <c:lblAlgn val="ctr"/>
        <c:lblOffset val="100"/>
        <c:noMultiLvlLbl val="0"/>
      </c:catAx>
      <c:valAx>
        <c:axId val="206405400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0640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76200" dist="25400" dir="5400000" algn="ct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 contourW="12700" prstMaterial="flat">
              <a:bevelT w="38100" h="44450" prst="angle"/>
              <a:contourClr>
                <a:scrgbClr r="0" g="0" b="0">
                  <a:shade val="35000"/>
                  <a:satMod val="16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'Нарушения, пост режим'!$O$1:$V$1</c:f>
              <c:strCache>
                <c:ptCount val="8"/>
                <c:pt idx="0">
                  <c:v>С интеллектуальной недостаточностью</c:v>
                </c:pt>
                <c:pt idx="1">
                  <c:v>С ТМНР</c:v>
                </c:pt>
                <c:pt idx="2">
                  <c:v>С двигательными нарушениями</c:v>
                </c:pt>
                <c:pt idx="3">
                  <c:v>С сенсорными нарушениями</c:v>
                </c:pt>
                <c:pt idx="4">
                  <c:v>С нарушениями речи</c:v>
                </c:pt>
                <c:pt idx="5">
                  <c:v>С синдромом Дауна</c:v>
                </c:pt>
                <c:pt idx="6">
                  <c:v>С аутизмом</c:v>
                </c:pt>
                <c:pt idx="7">
                  <c:v>С иными нарушениями</c:v>
                </c:pt>
              </c:strCache>
            </c:strRef>
          </c:cat>
          <c:val>
            <c:numRef>
              <c:f>'Нарушения, пост режим'!$O$13:$V$13</c:f>
              <c:numCache>
                <c:formatCode>0.0%</c:formatCode>
                <c:ptCount val="8"/>
                <c:pt idx="0">
                  <c:v>0.88185140073081603</c:v>
                </c:pt>
                <c:pt idx="1">
                  <c:v>0.32277710109622409</c:v>
                </c:pt>
                <c:pt idx="2">
                  <c:v>0.46285018270401951</c:v>
                </c:pt>
                <c:pt idx="3">
                  <c:v>0.25578562728380022</c:v>
                </c:pt>
                <c:pt idx="4">
                  <c:v>0.76248477466504261</c:v>
                </c:pt>
                <c:pt idx="5">
                  <c:v>0.12667478684531058</c:v>
                </c:pt>
                <c:pt idx="6">
                  <c:v>1.9488428745432398E-2</c:v>
                </c:pt>
                <c:pt idx="7">
                  <c:v>0.20219244823386115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5-4246-895B-E7C5F1748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77420192"/>
        <c:axId val="2048175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1">
                          <a:tint val="100000"/>
                          <a:shade val="85000"/>
                          <a:satMod val="100000"/>
                          <a:lumMod val="100000"/>
                        </a:schemeClr>
                      </a:gs>
                      <a:gs pos="100000">
                        <a:schemeClr val="accent1">
                          <a:tint val="90000"/>
                          <a:shade val="100000"/>
                          <a:satMod val="150000"/>
                          <a:lumMod val="100000"/>
                        </a:schemeClr>
                      </a:gs>
                    </a:gsLst>
                    <a:path path="circle">
                      <a:fillToRect l="100000" t="100000" r="100000" b="100000"/>
                    </a:path>
                  </a:gradFill>
                  <a:ln>
                    <a:noFill/>
                  </a:ln>
                  <a:effectLst>
                    <a:outerShdw blurRad="76200" dist="25400" dir="5400000" algn="ctr" rotWithShape="0">
                      <a:srgbClr val="000000">
                        <a:alpha val="60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">
                      <a:rot lat="0" lon="0" rev="3600000"/>
                    </a:lightRig>
                  </a:scene3d>
                  <a:sp3d contourW="12700" prstMaterial="flat">
                    <a:bevelT w="38100" h="44450" prst="angle"/>
                    <a:contourClr>
                      <a:scrgbClr r="0" g="0" b="0">
                        <a:shade val="35000"/>
                        <a:satMod val="160000"/>
                      </a:scrgbClr>
                    </a:contourClr>
                  </a:sp3d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'Нарушения, пост режим'!$O$1:$V$1</c15:sqref>
                        </c15:formulaRef>
                      </c:ext>
                    </c:extLst>
                    <c:strCache>
                      <c:ptCount val="8"/>
                      <c:pt idx="0">
                        <c:v>С интеллектуальной недостаточностью</c:v>
                      </c:pt>
                      <c:pt idx="1">
                        <c:v>С ТМНР</c:v>
                      </c:pt>
                      <c:pt idx="2">
                        <c:v>С двигательными нарушениями</c:v>
                      </c:pt>
                      <c:pt idx="3">
                        <c:v>С сенсорными нарушениями</c:v>
                      </c:pt>
                      <c:pt idx="4">
                        <c:v>С нарушениями речи</c:v>
                      </c:pt>
                      <c:pt idx="5">
                        <c:v>С синдромом Дауна</c:v>
                      </c:pt>
                      <c:pt idx="6">
                        <c:v>С аутизмом</c:v>
                      </c:pt>
                      <c:pt idx="7">
                        <c:v>С иными нарушениями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'Нарушения, пост режим'!$O$2:$V$2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075-4246-895B-E7C5F1748FEC}"/>
                  </c:ext>
                </c:extLst>
              </c15:ser>
            </c15:filteredBarSeries>
          </c:ext>
        </c:extLst>
      </c:barChart>
      <c:catAx>
        <c:axId val="177420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204817504"/>
        <c:crosses val="autoZero"/>
        <c:auto val="1"/>
        <c:lblAlgn val="ctr"/>
        <c:lblOffset val="100"/>
        <c:noMultiLvlLbl val="0"/>
      </c:catAx>
      <c:valAx>
        <c:axId val="204817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17742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76200" dist="25400" dir="5400000" algn="ct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 contourW="12700" prstMaterial="flat">
              <a:bevelT w="38100" h="44450" prst="angle"/>
              <a:contourClr>
                <a:scrgbClr r="0" g="0" b="0">
                  <a:shade val="35000"/>
                  <a:satMod val="16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'Нарушения, пост режим'!$A$32:$A$42</c:f>
              <c:strCache>
                <c:ptCount val="11"/>
                <c:pt idx="0">
                  <c:v>Червеньский ДИ</c:v>
                </c:pt>
                <c:pt idx="1">
                  <c:v>Минский ДИ</c:v>
                </c:pt>
                <c:pt idx="2">
                  <c:v>Ивенецкий ДИ</c:v>
                </c:pt>
                <c:pt idx="3">
                  <c:v>Городищенский ДИ</c:v>
                </c:pt>
                <c:pt idx="4">
                  <c:v>Василишковский ДИ</c:v>
                </c:pt>
                <c:pt idx="5">
                  <c:v>Гомельский ДИ</c:v>
                </c:pt>
                <c:pt idx="6">
                  <c:v>Весновский ДИ</c:v>
                </c:pt>
                <c:pt idx="7">
                  <c:v>Речицкий ДИ</c:v>
                </c:pt>
                <c:pt idx="8">
                  <c:v>Богушевский ДИ</c:v>
                </c:pt>
                <c:pt idx="9">
                  <c:v>Журавичский ДИ</c:v>
                </c:pt>
                <c:pt idx="10">
                  <c:v>По всем ДИ</c:v>
                </c:pt>
              </c:strCache>
            </c:strRef>
          </c:cat>
          <c:val>
            <c:numRef>
              <c:f>'Нарушения, пост режим'!$D$32:$D$42</c:f>
              <c:numCache>
                <c:formatCode>0.0%</c:formatCode>
                <c:ptCount val="11"/>
                <c:pt idx="0">
                  <c:v>0.2951388888888889</c:v>
                </c:pt>
                <c:pt idx="1">
                  <c:v>0.68316831683168322</c:v>
                </c:pt>
                <c:pt idx="2">
                  <c:v>0</c:v>
                </c:pt>
                <c:pt idx="3">
                  <c:v>0.34254143646408841</c:v>
                </c:pt>
                <c:pt idx="4">
                  <c:v>0.22666666666666666</c:v>
                </c:pt>
                <c:pt idx="5">
                  <c:v>0.1206896551724138</c:v>
                </c:pt>
                <c:pt idx="6">
                  <c:v>0.16470588235294117</c:v>
                </c:pt>
                <c:pt idx="7">
                  <c:v>0.20588235294117646</c:v>
                </c:pt>
                <c:pt idx="8">
                  <c:v>0.26377952755905509</c:v>
                </c:pt>
                <c:pt idx="9">
                  <c:v>0.12367491166077739</c:v>
                </c:pt>
                <c:pt idx="10">
                  <c:v>0.24787363304981774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4-43BA-AB42-06CE79C3B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03458744"/>
        <c:axId val="203459920"/>
      </c:barChart>
      <c:catAx>
        <c:axId val="203458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203459920"/>
        <c:crosses val="autoZero"/>
        <c:auto val="1"/>
        <c:lblAlgn val="ctr"/>
        <c:lblOffset val="100"/>
        <c:noMultiLvlLbl val="0"/>
      </c:catAx>
      <c:valAx>
        <c:axId val="20345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203458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F41F9-3A5F-4175-B64C-137150A8150D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12AD64-3DAE-41C5-B7F9-C4A0DDEBA34E}">
      <dgm:prSet/>
      <dgm:spPr/>
      <dgm:t>
        <a:bodyPr/>
        <a:lstStyle/>
        <a:p>
          <a:pPr rtl="0"/>
          <a:r>
            <a:rPr lang="ru-RU" dirty="0">
              <a:solidFill>
                <a:schemeClr val="tx1"/>
              </a:solidFill>
            </a:rPr>
            <a:t>организация воспитательного процесса и управление им</a:t>
          </a:r>
        </a:p>
      </dgm:t>
    </dgm:pt>
    <dgm:pt modelId="{E6AF49B1-2094-4201-9525-283EE3762F70}" type="parTrans" cxnId="{883DF5DA-1422-4014-BD34-638F570BDF7F}">
      <dgm:prSet/>
      <dgm:spPr/>
      <dgm:t>
        <a:bodyPr/>
        <a:lstStyle/>
        <a:p>
          <a:endParaRPr lang="ru-RU"/>
        </a:p>
      </dgm:t>
    </dgm:pt>
    <dgm:pt modelId="{46205A9B-5B0C-4526-98B0-89F47E27F1C7}" type="sibTrans" cxnId="{883DF5DA-1422-4014-BD34-638F570BDF7F}">
      <dgm:prSet/>
      <dgm:spPr/>
      <dgm:t>
        <a:bodyPr/>
        <a:lstStyle/>
        <a:p>
          <a:endParaRPr lang="ru-RU"/>
        </a:p>
      </dgm:t>
    </dgm:pt>
    <dgm:pt modelId="{89E176CB-F4A3-4774-9F1F-CDD2000039AE}">
      <dgm:prSet/>
      <dgm:spPr/>
      <dgm:t>
        <a:bodyPr/>
        <a:lstStyle/>
        <a:p>
          <a:pPr rtl="0"/>
          <a:r>
            <a:rPr lang="ru-RU" dirty="0">
              <a:solidFill>
                <a:schemeClr val="tx1"/>
              </a:solidFill>
            </a:rPr>
            <a:t>кадровое обеспечение воспитательного процесса и закрепление требований к воспитателям</a:t>
          </a:r>
        </a:p>
      </dgm:t>
    </dgm:pt>
    <dgm:pt modelId="{26AE5B0D-C9EB-4F30-90AE-5C09511EF9E8}" type="parTrans" cxnId="{E72AC575-F5FE-4D9F-BC7F-0DE0DD85438E}">
      <dgm:prSet/>
      <dgm:spPr/>
      <dgm:t>
        <a:bodyPr/>
        <a:lstStyle/>
        <a:p>
          <a:endParaRPr lang="ru-RU"/>
        </a:p>
      </dgm:t>
    </dgm:pt>
    <dgm:pt modelId="{97B532C9-AD13-4113-B710-9C2D5037C526}" type="sibTrans" cxnId="{E72AC575-F5FE-4D9F-BC7F-0DE0DD85438E}">
      <dgm:prSet/>
      <dgm:spPr/>
      <dgm:t>
        <a:bodyPr/>
        <a:lstStyle/>
        <a:p>
          <a:endParaRPr lang="ru-RU"/>
        </a:p>
      </dgm:t>
    </dgm:pt>
    <dgm:pt modelId="{02CCBD37-8D5D-4286-9A2B-90E236C657BB}">
      <dgm:prSet/>
      <dgm:spPr/>
      <dgm:t>
        <a:bodyPr/>
        <a:lstStyle/>
        <a:p>
          <a:pPr rtl="0"/>
          <a:r>
            <a:rPr lang="ru-RU" dirty="0">
              <a:solidFill>
                <a:schemeClr val="tx1"/>
              </a:solidFill>
            </a:rPr>
            <a:t>документационное и информационно-методическое обеспечение воспитательного процесса</a:t>
          </a:r>
        </a:p>
      </dgm:t>
    </dgm:pt>
    <dgm:pt modelId="{311CF607-6217-449C-9C16-D0A6DF1829CC}" type="parTrans" cxnId="{14FB88E4-DADA-4C4A-8362-7B5D7C4E9EED}">
      <dgm:prSet/>
      <dgm:spPr/>
      <dgm:t>
        <a:bodyPr/>
        <a:lstStyle/>
        <a:p>
          <a:endParaRPr lang="ru-RU"/>
        </a:p>
      </dgm:t>
    </dgm:pt>
    <dgm:pt modelId="{EFA23E1A-F36B-4BB8-B9CA-4D5C804DD955}" type="sibTrans" cxnId="{14FB88E4-DADA-4C4A-8362-7B5D7C4E9EED}">
      <dgm:prSet/>
      <dgm:spPr/>
      <dgm:t>
        <a:bodyPr/>
        <a:lstStyle/>
        <a:p>
          <a:endParaRPr lang="ru-RU"/>
        </a:p>
      </dgm:t>
    </dgm:pt>
    <dgm:pt modelId="{D4D76B81-A114-4A1A-9E52-41E39932A92B}">
      <dgm:prSet/>
      <dgm:spPr/>
      <dgm:t>
        <a:bodyPr/>
        <a:lstStyle/>
        <a:p>
          <a:pPr rtl="0"/>
          <a:r>
            <a:rPr lang="ru-RU" dirty="0">
              <a:solidFill>
                <a:schemeClr val="tx1"/>
              </a:solidFill>
            </a:rPr>
            <a:t>создание благоприятной среды, совершенствование материально-технических условий</a:t>
          </a:r>
        </a:p>
      </dgm:t>
    </dgm:pt>
    <dgm:pt modelId="{971E5D08-E461-4238-926D-7F61B976C97F}" type="parTrans" cxnId="{6C601EB8-C7EB-45BC-A01B-A78AC178BBD6}">
      <dgm:prSet/>
      <dgm:spPr/>
      <dgm:t>
        <a:bodyPr/>
        <a:lstStyle/>
        <a:p>
          <a:endParaRPr lang="ru-RU"/>
        </a:p>
      </dgm:t>
    </dgm:pt>
    <dgm:pt modelId="{2B72D76C-1FCC-406F-83E8-4F7CDA638C59}" type="sibTrans" cxnId="{6C601EB8-C7EB-45BC-A01B-A78AC178BBD6}">
      <dgm:prSet/>
      <dgm:spPr/>
      <dgm:t>
        <a:bodyPr/>
        <a:lstStyle/>
        <a:p>
          <a:endParaRPr lang="ru-RU"/>
        </a:p>
      </dgm:t>
    </dgm:pt>
    <dgm:pt modelId="{6D9D10DA-81B5-4C3B-983A-96B6C8DC2538}" type="pres">
      <dgm:prSet presAssocID="{38CF41F9-3A5F-4175-B64C-137150A8150D}" presName="matrix" presStyleCnt="0">
        <dgm:presLayoutVars>
          <dgm:chMax val="1"/>
          <dgm:dir/>
          <dgm:resizeHandles val="exact"/>
        </dgm:presLayoutVars>
      </dgm:prSet>
      <dgm:spPr/>
    </dgm:pt>
    <dgm:pt modelId="{F7334A03-7467-4BDE-BF49-692B3DDD3155}" type="pres">
      <dgm:prSet presAssocID="{38CF41F9-3A5F-4175-B64C-137150A8150D}" presName="axisShape" presStyleLbl="bgShp" presStyleIdx="0" presStyleCnt="1"/>
      <dgm:spPr/>
    </dgm:pt>
    <dgm:pt modelId="{AD3081F0-4353-4D5A-A26B-DB495FE113BD}" type="pres">
      <dgm:prSet presAssocID="{38CF41F9-3A5F-4175-B64C-137150A8150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BF85FEE-7DA5-416C-BE08-1826D05F81E9}" type="pres">
      <dgm:prSet presAssocID="{38CF41F9-3A5F-4175-B64C-137150A8150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54175D8-2A85-4EDD-B3C6-04CBF16BA6ED}" type="pres">
      <dgm:prSet presAssocID="{38CF41F9-3A5F-4175-B64C-137150A8150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58E0B5-80C8-41C2-83CD-13E8A027659F}" type="pres">
      <dgm:prSet presAssocID="{38CF41F9-3A5F-4175-B64C-137150A8150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7A53738-D3B1-4C6A-8F97-002CEEE7C690}" type="presOf" srcId="{02CCBD37-8D5D-4286-9A2B-90E236C657BB}" destId="{A54175D8-2A85-4EDD-B3C6-04CBF16BA6ED}" srcOrd="0" destOrd="0" presId="urn:microsoft.com/office/officeart/2005/8/layout/matrix2"/>
    <dgm:cxn modelId="{E72AC575-F5FE-4D9F-BC7F-0DE0DD85438E}" srcId="{38CF41F9-3A5F-4175-B64C-137150A8150D}" destId="{89E176CB-F4A3-4774-9F1F-CDD2000039AE}" srcOrd="1" destOrd="0" parTransId="{26AE5B0D-C9EB-4F30-90AE-5C09511EF9E8}" sibTransId="{97B532C9-AD13-4113-B710-9C2D5037C526}"/>
    <dgm:cxn modelId="{CDE4929F-9A2F-45B7-B4AB-F2124CEEB20E}" type="presOf" srcId="{D4D76B81-A114-4A1A-9E52-41E39932A92B}" destId="{5358E0B5-80C8-41C2-83CD-13E8A027659F}" srcOrd="0" destOrd="0" presId="urn:microsoft.com/office/officeart/2005/8/layout/matrix2"/>
    <dgm:cxn modelId="{6C601EB8-C7EB-45BC-A01B-A78AC178BBD6}" srcId="{38CF41F9-3A5F-4175-B64C-137150A8150D}" destId="{D4D76B81-A114-4A1A-9E52-41E39932A92B}" srcOrd="3" destOrd="0" parTransId="{971E5D08-E461-4238-926D-7F61B976C97F}" sibTransId="{2B72D76C-1FCC-406F-83E8-4F7CDA638C59}"/>
    <dgm:cxn modelId="{D8EC9CCC-EFAC-4D83-81AF-43E5038DCCD3}" type="presOf" srcId="{89E176CB-F4A3-4774-9F1F-CDD2000039AE}" destId="{5BF85FEE-7DA5-416C-BE08-1826D05F81E9}" srcOrd="0" destOrd="0" presId="urn:microsoft.com/office/officeart/2005/8/layout/matrix2"/>
    <dgm:cxn modelId="{EF74DAD1-41FC-4B71-891E-69361635047A}" type="presOf" srcId="{EF12AD64-3DAE-41C5-B7F9-C4A0DDEBA34E}" destId="{AD3081F0-4353-4D5A-A26B-DB495FE113BD}" srcOrd="0" destOrd="0" presId="urn:microsoft.com/office/officeart/2005/8/layout/matrix2"/>
    <dgm:cxn modelId="{883DF5DA-1422-4014-BD34-638F570BDF7F}" srcId="{38CF41F9-3A5F-4175-B64C-137150A8150D}" destId="{EF12AD64-3DAE-41C5-B7F9-C4A0DDEBA34E}" srcOrd="0" destOrd="0" parTransId="{E6AF49B1-2094-4201-9525-283EE3762F70}" sibTransId="{46205A9B-5B0C-4526-98B0-89F47E27F1C7}"/>
    <dgm:cxn modelId="{18783DDB-94A3-460C-A8FC-49BFDE8E6451}" type="presOf" srcId="{38CF41F9-3A5F-4175-B64C-137150A8150D}" destId="{6D9D10DA-81B5-4C3B-983A-96B6C8DC2538}" srcOrd="0" destOrd="0" presId="urn:microsoft.com/office/officeart/2005/8/layout/matrix2"/>
    <dgm:cxn modelId="{14FB88E4-DADA-4C4A-8362-7B5D7C4E9EED}" srcId="{38CF41F9-3A5F-4175-B64C-137150A8150D}" destId="{02CCBD37-8D5D-4286-9A2B-90E236C657BB}" srcOrd="2" destOrd="0" parTransId="{311CF607-6217-449C-9C16-D0A6DF1829CC}" sibTransId="{EFA23E1A-F36B-4BB8-B9CA-4D5C804DD955}"/>
    <dgm:cxn modelId="{9DCFFE70-7113-4839-B60C-D6BED98B155D}" type="presParOf" srcId="{6D9D10DA-81B5-4C3B-983A-96B6C8DC2538}" destId="{F7334A03-7467-4BDE-BF49-692B3DDD3155}" srcOrd="0" destOrd="0" presId="urn:microsoft.com/office/officeart/2005/8/layout/matrix2"/>
    <dgm:cxn modelId="{91A678E5-6D5A-4555-B346-B5F3E66D4894}" type="presParOf" srcId="{6D9D10DA-81B5-4C3B-983A-96B6C8DC2538}" destId="{AD3081F0-4353-4D5A-A26B-DB495FE113BD}" srcOrd="1" destOrd="0" presId="urn:microsoft.com/office/officeart/2005/8/layout/matrix2"/>
    <dgm:cxn modelId="{26BA55DA-D1C6-4682-97C9-C789FD52DA9B}" type="presParOf" srcId="{6D9D10DA-81B5-4C3B-983A-96B6C8DC2538}" destId="{5BF85FEE-7DA5-416C-BE08-1826D05F81E9}" srcOrd="2" destOrd="0" presId="urn:microsoft.com/office/officeart/2005/8/layout/matrix2"/>
    <dgm:cxn modelId="{8C3F0690-B2C5-4072-B224-DDADFDF9C7C4}" type="presParOf" srcId="{6D9D10DA-81B5-4C3B-983A-96B6C8DC2538}" destId="{A54175D8-2A85-4EDD-B3C6-04CBF16BA6ED}" srcOrd="3" destOrd="0" presId="urn:microsoft.com/office/officeart/2005/8/layout/matrix2"/>
    <dgm:cxn modelId="{193C74FE-756C-46EE-B3AA-73D8283ABA54}" type="presParOf" srcId="{6D9D10DA-81B5-4C3B-983A-96B6C8DC2538}" destId="{5358E0B5-80C8-41C2-83CD-13E8A027659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34A03-7467-4BDE-BF49-692B3DDD3155}">
      <dsp:nvSpPr>
        <dsp:cNvPr id="0" name=""/>
        <dsp:cNvSpPr/>
      </dsp:nvSpPr>
      <dsp:spPr>
        <a:xfrm>
          <a:off x="3336878" y="0"/>
          <a:ext cx="4858602" cy="485860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081F0-4353-4D5A-A26B-DB495FE113BD}">
      <dsp:nvSpPr>
        <dsp:cNvPr id="0" name=""/>
        <dsp:cNvSpPr/>
      </dsp:nvSpPr>
      <dsp:spPr>
        <a:xfrm>
          <a:off x="3652687" y="315809"/>
          <a:ext cx="1943440" cy="1943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организация воспитательного процесса и управление им</a:t>
          </a:r>
        </a:p>
      </dsp:txBody>
      <dsp:txXfrm>
        <a:off x="3747558" y="410680"/>
        <a:ext cx="1753698" cy="1753698"/>
      </dsp:txXfrm>
    </dsp:sp>
    <dsp:sp modelId="{5BF85FEE-7DA5-416C-BE08-1826D05F81E9}">
      <dsp:nvSpPr>
        <dsp:cNvPr id="0" name=""/>
        <dsp:cNvSpPr/>
      </dsp:nvSpPr>
      <dsp:spPr>
        <a:xfrm>
          <a:off x="5936230" y="315809"/>
          <a:ext cx="1943440" cy="1943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кадровое обеспечение воспитательного процесса и закрепление требований к воспитателям</a:t>
          </a:r>
        </a:p>
      </dsp:txBody>
      <dsp:txXfrm>
        <a:off x="6031101" y="410680"/>
        <a:ext cx="1753698" cy="1753698"/>
      </dsp:txXfrm>
    </dsp:sp>
    <dsp:sp modelId="{A54175D8-2A85-4EDD-B3C6-04CBF16BA6ED}">
      <dsp:nvSpPr>
        <dsp:cNvPr id="0" name=""/>
        <dsp:cNvSpPr/>
      </dsp:nvSpPr>
      <dsp:spPr>
        <a:xfrm>
          <a:off x="3652687" y="2599352"/>
          <a:ext cx="1943440" cy="1943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документационное и информационно-методическое обеспечение воспитательного процесса</a:t>
          </a:r>
        </a:p>
      </dsp:txBody>
      <dsp:txXfrm>
        <a:off x="3747558" y="2694223"/>
        <a:ext cx="1753698" cy="1753698"/>
      </dsp:txXfrm>
    </dsp:sp>
    <dsp:sp modelId="{5358E0B5-80C8-41C2-83CD-13E8A027659F}">
      <dsp:nvSpPr>
        <dsp:cNvPr id="0" name=""/>
        <dsp:cNvSpPr/>
      </dsp:nvSpPr>
      <dsp:spPr>
        <a:xfrm>
          <a:off x="5936230" y="2599352"/>
          <a:ext cx="1943440" cy="1943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создание благоприятной среды, совершенствование материально-технических условий</a:t>
          </a:r>
        </a:p>
      </dsp:txBody>
      <dsp:txXfrm>
        <a:off x="6031101" y="2694223"/>
        <a:ext cx="1753698" cy="1753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66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593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13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321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80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8268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398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811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171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2953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6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6F904CB-BCC8-4201-8EDC-5EAC27CC22D6}" type="datetimeFigureOut">
              <a:rPr lang="x-none" smtClean="0"/>
              <a:t>07.08.2018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D1D3713-0602-4F4D-8961-57FC2EFA8245}" type="slidenum">
              <a:rPr lang="x-none" smtClean="0"/>
              <a:t>‹#›</a:t>
            </a:fld>
            <a:endParaRPr lang="x-non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98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osz@mintrud.by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8ACFC-D170-45BF-92BD-B64FF04D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09" y="4698608"/>
            <a:ext cx="8102991" cy="1955409"/>
          </a:xfrm>
        </p:spPr>
        <p:txBody>
          <a:bodyPr>
            <a:noAutofit/>
          </a:bodyPr>
          <a:lstStyle/>
          <a:p>
            <a:r>
              <a:rPr lang="ru-RU" sz="2400" dirty="0"/>
              <a:t>О назначении и содержании рекомендаций</a:t>
            </a:r>
            <a:br>
              <a:rPr lang="ru-RU" sz="2400" dirty="0"/>
            </a:br>
            <a:r>
              <a:rPr lang="ru-RU" sz="2400" dirty="0"/>
              <a:t>по организации работы воспитателя</a:t>
            </a:r>
            <a:br>
              <a:rPr lang="ru-RU" sz="2400" dirty="0"/>
            </a:br>
            <a:r>
              <a:rPr lang="ru-RU" sz="2400" dirty="0"/>
              <a:t>в условиях дома-интерната для детей с особенностями психофизического развития </a:t>
            </a:r>
            <a:endParaRPr lang="x-none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715D04-DC18-4D1C-B96A-56095422AA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Милькота Н.В.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13765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9DD0597-248D-49D7-9663-CF73B9CD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Вопросы Министерства образования</a:t>
            </a:r>
            <a:endParaRPr lang="ru-BY" sz="3600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0458996C-360A-4D07-BECA-BC85C352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828799"/>
            <a:ext cx="10972800" cy="474617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необходимость обеспечения непрерывности воспитательного процесса, в том числе посредством осуществления воспитательной работы в выходные дни и каникулярное время;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целесообразность присутствия воспитателей на учебных занятиях, проводимых специалистами учреждений образования;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рекомендуемые подходы к формированию воспитательных групп и оптимальная численность детей в воспитательной группе;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правомерность организации воспитательного процесса в отношении молодежи старше 18 лет;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необходимость согласования плана воспитательной работы дома-интерната с управлениями (отделами) по образованию или соответствующими учреждениями образования;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правомерность организации заседаний педагогических советов на базе учреждений социального обслуживания;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порядок аттестации воспитателей государственных учреждений социального обслуживания, правомерность проведения аттестации воспитателей указанных учреждений в учреждениях образования, которым предоставлено право на проведение квалификационных экзаменов и созданы квалификационные комиссии.</a:t>
            </a:r>
            <a:endParaRPr lang="x-none" dirty="0"/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174162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ПРОЕКТ Рекомендаций по организации работы воспитателя в условиях дома-интерната для детей с ОПФР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22129" cy="422398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ГЛАВА 1. ОБЩИЕ ПОЛОЖЕНИЯ</a:t>
            </a:r>
          </a:p>
          <a:p>
            <a:r>
              <a:rPr lang="ru-RU" dirty="0"/>
              <a:t>ГЛАВА 2. ОСНОВНЫЕ ТЕРМИНЫ И ИХ ОПРЕДЕЛЕНИЯ</a:t>
            </a:r>
          </a:p>
          <a:p>
            <a:r>
              <a:rPr lang="ru-RU" dirty="0"/>
              <a:t>ГЛАВА 3. ЗАКОНДАТЕЛЬНЫЕ ОСНОВЫ ОСУЩЕСТВЛЕНИЯ ВОСПИТАТЕЛЬНОГО ПРОЦЕССА В ДЕТСКОМ ДОМЕ-ИНТЕРНАТЕ</a:t>
            </a:r>
          </a:p>
          <a:p>
            <a:r>
              <a:rPr lang="ru-RU" dirty="0"/>
              <a:t>ГЛАВА 4. СОЦИАЛЬНО-ПСИХОЛОГИЧЕСКИЕ ОСОБЕННОСТИ ДЕТЕЙ И МОЛОДЫХ ЛЮДЕЙ, ПРОЖИВАЮЩИХ В ДЕТСКИХ ДОМАХ-ИНТЕРНАТАХ</a:t>
            </a:r>
          </a:p>
          <a:p>
            <a:r>
              <a:rPr lang="ru-RU" dirty="0"/>
              <a:t>ГЛАВА 5. ЦЕЛЬ И ЗАДАЧИ ВОСПИТАТЕЛЬНОГО ПРОЦЕССА В ДЕТСКОМ ДОМЕ-ИНТЕРНАТЕ, ПРИНЦИПЫ И ТРЕБОВАНИЯ К ЕГО ОРГАНИЗАЦИИ</a:t>
            </a:r>
          </a:p>
          <a:p>
            <a:r>
              <a:rPr lang="ru-RU" dirty="0"/>
              <a:t>ГЛАВА 6. УСЛОВИЯ РЕАЛИЗАЦИИ ВОСПИТАТЕЛЬНОГО ПРОЦЕССА В ДЕТСКОМ ДОМЕ-ИНТЕРНАТЕ</a:t>
            </a:r>
          </a:p>
          <a:p>
            <a:r>
              <a:rPr lang="ru-RU" dirty="0"/>
              <a:t>ГЛАВА 7. ОСНОВНЫЕ НАПРАВЛЕНИЯ ВОСПИТАТЕЛЬНОЙ РАБОТЫ В ДЕТСКОМ ДОМЕ-ИНТЕРНАТЕ</a:t>
            </a:r>
          </a:p>
          <a:p>
            <a:r>
              <a:rPr lang="ru-RU" dirty="0"/>
              <a:t>ГЛАВА 8. СОДЕРЖАНИЕ, ФОРМЫ И МЕТОДЫ ВОСПИТАТЕЛЬНОЙ РАБОТЫ В ДЕТСКОМ ДОМЕ-ИНТЕРНАТЕ С ДЕТЬМИ ДОШКОЛЬНОГО, ШКОЛЬНОГО ВОЗРАСТА И МОЛОДЫМИ ИНВАЛИДАМИ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518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ГЛАВА 6. УСЛОВИЯ РЕАЛИЗАЦИИ ВОСПИТАТЕЛЬНОГО ПРОЦЕССА В ДЕТСКОМ ДОМЕ-ИНТЕРНАТЕ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984343"/>
              </p:ext>
            </p:extLst>
          </p:nvPr>
        </p:nvGraphicFramePr>
        <p:xfrm>
          <a:off x="382137" y="1815153"/>
          <a:ext cx="11532359" cy="4858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5394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0E626B8-E3D0-4BF4-9613-9100E95F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ru-BY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6B300B-8874-42C1-98C8-F7B2C1B703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osz@mintrud.by</a:t>
            </a:r>
            <a:endParaRPr lang="en-US" dirty="0"/>
          </a:p>
          <a:p>
            <a:r>
              <a:rPr lang="en-US" dirty="0"/>
              <a:t>n.bedritskaja@gmail.com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81326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26286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3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65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правовые акты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162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Кодекс Республики Беларусь об образовании : Закон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Беларусь, 13 дек. 2011 г., № 325-З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общее содержание понятия воспитания и его связь с обучением в рамках осуществления специального образования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924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утверждении концепции непрерывного воспитания детей и учащейся молодежи : постановление М-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образования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Беларусь, 15 июля 2015 г., № 82;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непрерывного воспитания детей и учащейся молодежи на 2016-2020 гг. : постановление М-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образования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Беларусь, 22 февр., № 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основные цели, задачи воспитательного процесса, требования к организации воспитания, включая документационное обеспечение;</a:t>
                      </a:r>
                    </a:p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составляющие (приоритетные направления) воспитания и мероприятия по их реализации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445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утверждении Инструкции о порядке организации получения специального образования в учреждении социального обслуживания : постановление М-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образования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 и М-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труда и соц. защиты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Беларусь, 28 июля 2011 г., № 48/55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роль воспитателей в образовательном процессе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561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некоторых вопросах оказания социальных услуг : постановление Совета Министров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Беларусь, 27 дек. 2012 г., № 1218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и перечень социальных услуг, оказываемых воспитателями в отношении детей-инвалидов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8089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установлении примерных нормативов численности работников учреждений социального обслуживания, осуществляющих стационарное социальное обслуживание, и утверждении Инструкции о порядке применения примерных нормативов численности работников учреждений социального обслуживания, осуществляющих стационарное социальное обслуживание :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М-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труда и соц. защиты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Беларусь, 10 янв.2013 г., № 6 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 работ воспитателей и подходы к определению их нормативной численности, которая устанавливается согласно плану воспитательной работы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6162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утверждении Санитарных норм и правил «Требования для учреждений социального обслуживания, осуществляющих стационарное и полустационарное социальное обслуживание» : постановление М-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здравоохранения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Беларусь, 31 декабря 2013 г., № 136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 к условиям реализации воспитательного процесса, режиму и т.п.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0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воспитанников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7D38DF95-A3FC-4C25-9A5C-E7FC1687B0DB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567911764"/>
              </p:ext>
            </p:extLst>
          </p:nvPr>
        </p:nvGraphicFramePr>
        <p:xfrm>
          <a:off x="1" y="0"/>
          <a:ext cx="4572000" cy="4763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Возрастной состав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4B57C273-E30B-4F2B-BA1F-15D20629B2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069070"/>
              </p:ext>
            </p:extLst>
          </p:nvPr>
        </p:nvGraphicFramePr>
        <p:xfrm>
          <a:off x="4114800" y="0"/>
          <a:ext cx="8077200" cy="4763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386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воспитанников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Распространенность различных типов нарушений</a:t>
            </a:r>
          </a:p>
        </p:txBody>
      </p:sp>
      <p:graphicFrame>
        <p:nvGraphicFramePr>
          <p:cNvPr id="5" name="Рисунок 4">
            <a:extLst>
              <a:ext uri="{FF2B5EF4-FFF2-40B4-BE49-F238E27FC236}">
                <a16:creationId xmlns:a16="http://schemas.microsoft.com/office/drawing/2014/main" id="{7AB3E067-8F68-40F0-9112-897BF54C857D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642874"/>
              </p:ext>
            </p:extLst>
          </p:nvPr>
        </p:nvGraphicFramePr>
        <p:xfrm>
          <a:off x="0" y="0"/>
          <a:ext cx="121888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39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воспитанников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Удельный вес воспитанников на постельном режиме</a:t>
            </a:r>
          </a:p>
        </p:txBody>
      </p:sp>
      <p:graphicFrame>
        <p:nvGraphicFramePr>
          <p:cNvPr id="6" name="Рисунок 5">
            <a:extLst>
              <a:ext uri="{FF2B5EF4-FFF2-40B4-BE49-F238E27FC236}">
                <a16:creationId xmlns:a16="http://schemas.microsoft.com/office/drawing/2014/main" id="{7DADCE92-F1C9-44B6-8A9D-7E54B65DD197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02225085"/>
              </p:ext>
            </p:extLst>
          </p:nvPr>
        </p:nvGraphicFramePr>
        <p:xfrm>
          <a:off x="0" y="0"/>
          <a:ext cx="121888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63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работы воспитателей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Соотношение средней нагрузки на воспитателя и удельного веса проживающих на постельном режиме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FBC8359-F4FD-4FC1-BECE-FF58C12A1A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" b="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7339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работы воспитателей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Соотношение средней численности воспитателей на одну воспитательную группу и среднего количества детей в группе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61C141F-6914-41AC-BCBE-819640DF1FD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" b="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605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49041"/>
              </p:ext>
            </p:extLst>
          </p:nvPr>
        </p:nvGraphicFramePr>
        <p:xfrm>
          <a:off x="106681" y="121924"/>
          <a:ext cx="11948158" cy="6745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9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Режим работы воспитателей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Комментарии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время работы в рабочий день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время работы в выходной день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время работы на каникулах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Червень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8.00-15.00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8.00-14.00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8.00-15.00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 1,25 ставки с 8.00-19.00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Минск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8.00-20.00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8.00-20.00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8.00-20.00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обед с 14.00-15.00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Ивенец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 – 18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 – 8.30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16 -18.30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 – 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 – 8.30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 – 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 – 21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– 13	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 – 12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 – 12	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 – 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12.30 – 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 – 17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 – 17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 – 12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 – 12	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14.30 – 22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 – 22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 установленному графику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Городище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8.30-18.30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8.30-18.30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8.30-18.30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1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Василишки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8.00-20.00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работают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8.00-20.00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3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Гомель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9.00-14.00; 15.00-20.00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9.00-14.00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9.00-14.00; 15.00-20.00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 сменам (1-я и 2-я смена). 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Весново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7.00-20.20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работают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14.00-17.00, 17.20-19.20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14.00-17.00, 17.20-20.20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3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Речица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8.00-9.00, 16.00-21.00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8.30-13.30, 16.00-21.00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 графику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дошкольная группа: 8.30-13.30, 16.00-21.00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1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Богушевск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8.00-13.00, 15.00-20.00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9.00-12.00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8.00-13.00, 15.00-20.00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1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Журавичи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8.00-13.00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работают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8.00-13.00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27" marR="292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27" marR="2922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74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сложные вопросы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24128" y="1515014"/>
            <a:ext cx="4754880" cy="822960"/>
          </a:xfrm>
        </p:spPr>
        <p:txBody>
          <a:bodyPr/>
          <a:lstStyle/>
          <a:p>
            <a:r>
              <a:rPr lang="ru-RU" dirty="0"/>
              <a:t>Для отражения в Рекомендациях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64320" y="2084832"/>
            <a:ext cx="7571793" cy="46352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обеспечение преемственности и согласованности двух элементов образовательного процесса – обучения и воспитания, реализуемых специалистами </a:t>
            </a:r>
            <a:r>
              <a:rPr lang="ru-RU" sz="1400" dirty="0" err="1"/>
              <a:t>ЦКРОиР</a:t>
            </a:r>
            <a:r>
              <a:rPr lang="ru-RU" sz="1400" dirty="0"/>
              <a:t> и ДИ соответственно;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подходы к формированию воспитательных групп и порядок закрепления за ними воспитателей;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режим работы воспитателей, включая участие в соблюдении режима дня, организации деятельности воспитанников в выходные и праздничные дни, каникулярное время;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документация, регламентирующая деятельность воспитателя в детском доме-интернате, порядок ее утверждения и разработки;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адаптация сущности и содержания основных направлений воспитательной работы, определенных Концепцией непрерывного воспитания детей и учащейся молодежи, применительно к детям с ОПФР, проживающим в детских ДИ;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соотношение воспитательной работы, кружковой и иной деятельности, осуществляемой воспитателями; наполнение рабочего времени воспитателя;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особенности организации и осуществления воспитательного процесса в отношении детей с ТМНР;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роль адаптивной и </a:t>
            </a:r>
            <a:r>
              <a:rPr lang="ru-RU" sz="1400" dirty="0" err="1"/>
              <a:t>безбарьерной</a:t>
            </a:r>
            <a:r>
              <a:rPr lang="ru-RU" sz="1400" dirty="0"/>
              <a:t> среды в повышении эффективности и качества воспитательного процесса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849128" y="1515014"/>
            <a:ext cx="4754880" cy="822960"/>
          </a:xfrm>
        </p:spPr>
        <p:txBody>
          <a:bodyPr/>
          <a:lstStyle/>
          <a:p>
            <a:r>
              <a:rPr lang="ru-RU" dirty="0"/>
              <a:t>Для последующего развития НПА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7736113" y="2206171"/>
            <a:ext cx="4281715" cy="431074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организация и осуществление воспитательного процесса в отношении молодых инвалидов (не предусмотрено в настоящее время штатными нормативами);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осуществление контроля воспитательной работы в ситуации отсутствия заместителя директора по учебно-воспитательной работе (в настоящее время имеются взаимопротиворечащие нормы в отношении правомерности выделения «старшего воспитателя»);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повышение квалификации, аттестация и присвоение категорий воспитателям (поскольку дома-интернаты в настоящее время не входят в перечень организаций, оказывающих образовательные услуги, существуют сложности с аттестацией воспитателей на высшую категорию);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актуализация проблемы развития, воспитания, социализации детей-инвалидов в Положении о доме-интернате для детей-инвалидов с особенностями психофизического развития в части организации деятельности дома-интерната</a:t>
            </a:r>
          </a:p>
        </p:txBody>
      </p:sp>
    </p:spTree>
    <p:extLst>
      <p:ext uri="{BB962C8B-B14F-4D97-AF65-F5344CB8AC3E}">
        <p14:creationId xmlns:p14="http://schemas.microsoft.com/office/powerpoint/2010/main" val="3579445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299</TotalTime>
  <Words>1021</Words>
  <Application>Microsoft Office PowerPoint</Application>
  <PresentationFormat>Широкоэкранный</PresentationFormat>
  <Paragraphs>138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О назначении и содержании рекомендаций по организации работы воспитателя в условиях дома-интерната для детей с особенностями психофизического развития </vt:lpstr>
      <vt:lpstr>Презентация PowerPoint</vt:lpstr>
      <vt:lpstr>Особенности воспитанников</vt:lpstr>
      <vt:lpstr>Особенности воспитанников</vt:lpstr>
      <vt:lpstr>Особенности воспитанников</vt:lpstr>
      <vt:lpstr>Особенности работы воспитателей</vt:lpstr>
      <vt:lpstr>Особенности работы воспитателей</vt:lpstr>
      <vt:lpstr>Презентация PowerPoint</vt:lpstr>
      <vt:lpstr>Наиболее сложные вопросы</vt:lpstr>
      <vt:lpstr>Вопросы Министерства образования</vt:lpstr>
      <vt:lpstr>ПРОЕКТ Рекомендаций по организации работы воспитателя в условиях дома-интерната для детей с ОПФР</vt:lpstr>
      <vt:lpstr>ГЛАВА 6. УСЛОВИЯ РЕАЛИЗАЦИИ ВОСПИТАТЕЛЬНОГО ПРОЦЕССА В ДЕТСКОМ ДОМЕ-ИНТЕРНАТЕ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11.18.08 РАЗРАБОТАТЬ НАУЧНО ОБОСНОВАННЫЕ ПРЕДЛОЖЕНИЯ ПО СОВЕРШЕНСТВОВАНИЮ РАБОТЫ ВОСПИТАТЕЛЯ В УСЛОВИЯХ ДОМА-ИНТЕРНАТА ДЛЯ ДЕТЕЙ-ИНВАЛИДОВ С ОСОБЕННОСТЯМИ ПСИХОФИЗИЧЕСКОГО РАЗВИТИЯ</dc:title>
  <dc:creator>Милькота Наталия Вацлавовна</dc:creator>
  <cp:lastModifiedBy>Милькота Наталия Вацлавовна</cp:lastModifiedBy>
  <cp:revision>16</cp:revision>
  <dcterms:created xsi:type="dcterms:W3CDTF">2018-06-26T10:47:40Z</dcterms:created>
  <dcterms:modified xsi:type="dcterms:W3CDTF">2018-08-07T06:50:00Z</dcterms:modified>
</cp:coreProperties>
</file>