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319" r:id="rId2"/>
    <p:sldId id="324" r:id="rId3"/>
    <p:sldId id="326" r:id="rId4"/>
    <p:sldId id="325" r:id="rId5"/>
    <p:sldId id="327" r:id="rId6"/>
    <p:sldId id="313" r:id="rId7"/>
    <p:sldId id="332" r:id="rId8"/>
    <p:sldId id="314" r:id="rId9"/>
    <p:sldId id="304" r:id="rId10"/>
    <p:sldId id="260" r:id="rId11"/>
    <p:sldId id="316" r:id="rId12"/>
    <p:sldId id="333" r:id="rId13"/>
    <p:sldId id="317" r:id="rId14"/>
    <p:sldId id="329" r:id="rId15"/>
    <p:sldId id="330" r:id="rId16"/>
    <p:sldId id="331" r:id="rId17"/>
    <p:sldId id="31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2540565-32E4-4365-95C6-FB02C9B92DB9}">
          <p14:sldIdLst>
            <p14:sldId id="256"/>
            <p14:sldId id="313"/>
            <p14:sldId id="314"/>
            <p14:sldId id="304"/>
            <p14:sldId id="315"/>
            <p14:sldId id="260"/>
            <p14:sldId id="316"/>
            <p14:sldId id="317"/>
            <p14:sldId id="318"/>
            <p14:sldId id="263"/>
            <p14:sldId id="303"/>
            <p14:sldId id="282"/>
            <p14:sldId id="307"/>
            <p14:sldId id="308"/>
            <p14:sldId id="309"/>
            <p14:sldId id="311"/>
            <p14:sldId id="310"/>
            <p14:sldId id="312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803" autoAdjust="0"/>
  </p:normalViewPr>
  <p:slideViewPr>
    <p:cSldViewPr>
      <p:cViewPr>
        <p:scale>
          <a:sx n="100" d="100"/>
          <a:sy n="100" d="100"/>
        </p:scale>
        <p:origin x="-48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DF7C9-B239-49EB-961C-5C105D9409E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5DDBD-8962-4E6E-928B-092B338EB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5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DDBD-8962-4E6E-928B-092B338EB4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55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B81D9B-32C5-4CE6-BEF1-F9C7F8A1CC3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169CF7-63BA-41A9-82DD-3E27921A7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88032"/>
          </a:xfrm>
        </p:spPr>
        <p:txBody>
          <a:bodyPr>
            <a:noAutofit/>
          </a:bodyPr>
          <a:lstStyle/>
          <a:p>
            <a:endParaRPr lang="ru-RU" sz="3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25" y="404664"/>
            <a:ext cx="8784455" cy="3312368"/>
          </a:xfrm>
        </p:spPr>
        <p:txBody>
          <a:bodyPr>
            <a:normAutofit/>
          </a:bodyPr>
          <a:lstStyle/>
          <a:p>
            <a:pPr marL="144000" indent="0" algn="ctr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000099"/>
                </a:solidFill>
              </a:rPr>
              <a:t>Социальное общежитие  </a:t>
            </a:r>
          </a:p>
          <a:p>
            <a:pPr marL="144000" indent="0" algn="ctr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000099"/>
                </a:solidFill>
              </a:rPr>
              <a:t>как модель </a:t>
            </a:r>
            <a:r>
              <a:rPr lang="ru-RU" sz="3600" b="1" u="sng" dirty="0" err="1" smtClean="0">
                <a:solidFill>
                  <a:srgbClr val="000099"/>
                </a:solidFill>
              </a:rPr>
              <a:t>постинтернатного</a:t>
            </a:r>
            <a:r>
              <a:rPr lang="ru-RU" sz="3600" b="1" u="sng" dirty="0" smtClean="0">
                <a:solidFill>
                  <a:srgbClr val="000099"/>
                </a:solidFill>
              </a:rPr>
              <a:t> сопровождаемого  проживания</a:t>
            </a:r>
          </a:p>
          <a:p>
            <a:pPr marL="144000" indent="0" algn="ctr">
              <a:spcBef>
                <a:spcPts val="0"/>
              </a:spcBef>
              <a:buNone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ctr"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just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D:\Фотаздымкі\Для шв\Большое\картины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5" y="3717032"/>
            <a:ext cx="8928471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05368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804" y="548680"/>
            <a:ext cx="7188596" cy="604867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обеспечения функционирования социального общежития закуплено оборудование и произведены ремонтные работы на общую сумму более 10 000 евро.</a:t>
            </a:r>
          </a:p>
          <a:p>
            <a:pPr marL="85725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обучающий семинар для сотрудников ТЦСОН, 6 рабочих встреч, 3 информационные встречи с представителями администрации и трудовых коллективов Полоцка и Полоцкого района.</a:t>
            </a:r>
          </a:p>
          <a:p>
            <a:pPr>
              <a:buNone/>
            </a:pPr>
            <a:endParaRPr lang="ru-RU" sz="36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76300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64096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25338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224136"/>
          </a:xfrm>
        </p:spPr>
        <p:txBody>
          <a:bodyPr>
            <a:noAutofit/>
          </a:bodyPr>
          <a:lstStyle/>
          <a:p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700808"/>
            <a:ext cx="8532440" cy="442535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4" y="549085"/>
            <a:ext cx="8357406" cy="5688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44723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проекта: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-108520" y="1484784"/>
            <a:ext cx="8712968" cy="5373216"/>
          </a:xfrm>
        </p:spPr>
        <p:txBody>
          <a:bodyPr>
            <a:normAutofit fontScale="47500" lnSpcReduction="20000"/>
          </a:bodyPr>
          <a:lstStyle/>
          <a:p>
            <a:pPr marL="628650" lvl="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прототип социального общежития для выпускников ОСП на 4 места.</a:t>
            </a:r>
          </a:p>
          <a:p>
            <a:pPr marL="628650" lvl="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Организована трудовая занятость для проживающих в социальном общежитии согласно индивидуальных программ реабилитации.</a:t>
            </a:r>
          </a:p>
          <a:p>
            <a:pPr marL="628650" lvl="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Организовано сопровождение проживающих сотрудниками ТЦСОН согласно их реальным потребностям, в том числе – необходимое сопровождение в процессе адаптации на рабочих местах. </a:t>
            </a:r>
          </a:p>
          <a:p>
            <a:pPr marL="628650" lvl="0" indent="-514350" algn="just">
              <a:buAutoNum type="arabicPeriod"/>
            </a:pPr>
            <a:endParaRPr lang="ru-RU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0" indent="-514350" algn="just">
              <a:buAutoNum type="arabicPeriod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0" indent="-514350" algn="just">
              <a:buAutoNum type="arabicPeriod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0" indent="-514350" algn="just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0" indent="-51435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224136"/>
          </a:xfrm>
        </p:spPr>
        <p:txBody>
          <a:bodyPr>
            <a:noAutofit/>
          </a:bodyPr>
          <a:lstStyle/>
          <a:p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700808"/>
            <a:ext cx="8532440" cy="460851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800" dirty="0" smtClean="0"/>
              <a:t>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6" y="476672"/>
            <a:ext cx="8342921" cy="5788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6337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Выводы и вызовы проекта: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96752"/>
            <a:ext cx="8604448" cy="5256584"/>
          </a:xfrm>
        </p:spPr>
        <p:txBody>
          <a:bodyPr>
            <a:normAutofit/>
          </a:bodyPr>
          <a:lstStyle/>
          <a:p>
            <a:pPr marL="628650" lvl="0" indent="-514350" algn="just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статуса помещения общежития: территориальный центр социального обслуживания может иметь на балансе лишь нежилое помещение. Таким образом, временная регистрация по месту пребывания проживающих невозможна. </a:t>
            </a:r>
          </a:p>
          <a:p>
            <a:pPr marL="628650" lvl="0" indent="-514350" algn="just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Возможное решение: создание аналога отделения круглосуточного пребывания.</a:t>
            </a:r>
          </a:p>
          <a:p>
            <a:pPr marL="628650" lvl="0" indent="-51435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476672"/>
            <a:ext cx="8604448" cy="5976664"/>
          </a:xfrm>
        </p:spPr>
        <p:txBody>
          <a:bodyPr>
            <a:normAutofit fontScale="92500"/>
          </a:bodyPr>
          <a:lstStyle/>
          <a:p>
            <a:pPr marL="628650" indent="-514350" algn="just">
              <a:buFont typeface="+mj-lt"/>
              <a:buAutoNum type="arabicPeriod" startAt="2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проживания в социальном общежитии должна готовить проживающих к реальным условиям жизни. Невозможность взимать с проживающих оплату за пребывание, а также возмещение за использованные коммунальные услуги, поощряет иждивенчество.</a:t>
            </a:r>
          </a:p>
          <a:p>
            <a:pPr marL="628650" lvl="0" indent="-51435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5725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Возможное решение: введение платной услуги, включающей в себя круглосуточное пребывание и сопровождение, согласно разработанной специалистами центра программы индивидуального сопровождения.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476672"/>
            <a:ext cx="8748464" cy="5976664"/>
          </a:xfrm>
        </p:spPr>
        <p:txBody>
          <a:bodyPr>
            <a:normAutofit/>
          </a:bodyPr>
          <a:lstStyle/>
          <a:p>
            <a:pPr marL="628650" indent="-514350" algn="just">
              <a:buFont typeface="+mj-lt"/>
              <a:buAutoNum type="arabicPeriod" startAt="3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важнейших функций социального общежития могла бы стать тренировочная (как и задумывалось в рамках проекта) – краткосрочное пребывание воспитанников отделений сопровождаемого проживания. Однако отсутствие механизма организации временного пребывания воспитанника дома-интерната, не восстановленного в дееспособности, не позволяет использовать этот ресурс.</a:t>
            </a:r>
          </a:p>
          <a:p>
            <a:pPr marL="628650" lvl="0" indent="-514350" algn="just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224136"/>
          </a:xfrm>
        </p:spPr>
        <p:txBody>
          <a:bodyPr>
            <a:noAutofit/>
          </a:bodyPr>
          <a:lstStyle/>
          <a:p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:\Лагерь Городище\Фотографии на сайт\IMG_317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23528" y="332656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29350" y="548680"/>
            <a:ext cx="38884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835696" y="3284984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Фотаздымкі\Для шв\Большое\картины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93349" cy="6552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733256"/>
            <a:ext cx="82413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СПАСИБО ЗА ВАШЕ ВНИМАНИЕ!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469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Предпосылки создания: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96752"/>
            <a:ext cx="8604448" cy="5256584"/>
          </a:xfrm>
        </p:spPr>
        <p:txBody>
          <a:bodyPr>
            <a:normAutofit fontScale="92500" lnSpcReduction="10000"/>
          </a:bodyPr>
          <a:lstStyle/>
          <a:p>
            <a:pPr marL="628650" lvl="0" indent="-514350" algn="just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проектов, реализованных БОО «Мир без границ», отделения сопровождаемого проживания открыты в 8 из 10 домов-интернатов для детей и молодых людей с инвалидностью.</a:t>
            </a:r>
          </a:p>
          <a:p>
            <a:pPr marL="628650" lvl="0" indent="-514350" algn="just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2015-2017 г.г. были организованы стажировки для воспитанников и выпускников ОСП на базе частных предприятий гостиничного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Результат – успешное восстановление в дееспособности и последующее трудоустройство воспитанников, проходивших такие стажировки.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548172"/>
          </a:xfrm>
        </p:spPr>
        <p:txBody>
          <a:bodyPr>
            <a:noAutofit/>
          </a:bodyPr>
          <a:lstStyle/>
          <a:p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:\Лагерь Городище\Фотографии на сайт\IMG_317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1520" y="404664"/>
            <a:ext cx="399044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27984" y="476672"/>
            <a:ext cx="421246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51720" y="3356992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6632"/>
            <a:ext cx="8604448" cy="6336704"/>
          </a:xfrm>
        </p:spPr>
        <p:txBody>
          <a:bodyPr>
            <a:normAutofit fontScale="85000" lnSpcReduction="10000"/>
          </a:bodyPr>
          <a:lstStyle/>
          <a:p>
            <a:pPr marL="628650" lvl="0" indent="-514350" algn="just">
              <a:buFont typeface="+mj-lt"/>
              <a:buAutoNum type="arabicPeriod" startAt="3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системы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постинтернатного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сопровождения выпускников ОСП по месту их дальнейшего проживания; неготовность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ТЦСОНов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оказанию таких услуг, особенно лицам с ментальными и психическими особенностями.</a:t>
            </a:r>
          </a:p>
          <a:p>
            <a:pPr marL="628650" lvl="0" indent="-514350" algn="just">
              <a:buAutoNum type="arabicPeriod" startAt="3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процесса получения социального жилья, его недоступность для многих выпускников. </a:t>
            </a:r>
          </a:p>
          <a:p>
            <a:pPr marL="628650" lvl="0" indent="-514350" algn="just">
              <a:buAutoNum type="arabicPeriod" startAt="3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очень мало предприятий и организаций, готовых обеспечивать занятость и трудоустройство людей с инвалидностью. На данный момент отсутствуют площадки для организации профессионального обучения лиц с инвалидностью, не имеющих документа об образовании. Это приводит к трудностям при трудоустройстве, в том числе и по программе адаптации к трудовой деятельности.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224136"/>
          </a:xfrm>
        </p:spPr>
        <p:txBody>
          <a:bodyPr>
            <a:noAutofit/>
          </a:bodyPr>
          <a:lstStyle/>
          <a:p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:\Лагерь Городище\Фотографии на сайт\IMG_317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 rot="16200000">
            <a:off x="2225937" y="2259067"/>
            <a:ext cx="3996207" cy="266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200000">
            <a:off x="5016432" y="1281141"/>
            <a:ext cx="4305622" cy="287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G:\Лагерь Городище\День 1\IMG_266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16200000">
            <a:off x="-288540" y="944724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88032"/>
          </a:xfrm>
        </p:spPr>
        <p:txBody>
          <a:bodyPr>
            <a:noAutofit/>
          </a:bodyPr>
          <a:lstStyle/>
          <a:p>
            <a:endParaRPr lang="ru-RU" sz="3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25" y="404664"/>
            <a:ext cx="8784455" cy="331236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марта 2018 года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г. Полоцке в рамках проекта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«Шанс для каждого» открылось первое в нашей стране социальное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общежитие для молодых людей с инвалидностью -  выпускников домов-интернатов для детей-инвалидов с ОПФР.</a:t>
            </a:r>
          </a:p>
          <a:p>
            <a:pPr marL="114300" indent="0" algn="ctr"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ctr"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ctr"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ctr"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14300" indent="0" algn="just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D:\Фотаздымкі\Для шв\Большое\картины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5" y="3717032"/>
            <a:ext cx="8928471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05368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Общежитие Полоцк 03.2018\DSC_8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070"/>
            <a:ext cx="8779072" cy="6207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556792"/>
            <a:ext cx="8496944" cy="5168999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908720"/>
          </a:xfrm>
        </p:spPr>
        <p:txBody>
          <a:bodyPr>
            <a:noAutofit/>
          </a:bodyPr>
          <a:lstStyle/>
          <a:p>
            <a:r>
              <a:rPr lang="ru-RU" sz="3000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проекта:</a:t>
            </a:r>
            <a:endParaRPr lang="ru-RU" sz="3000" b="1" u="sng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90465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– достигнуты договоренности о совместной реализации проекта с Полоцким районным исполнительным комитетом и Комитетом по труду, занятости и социальной защите Витебского облисполкома.  Заключено трехстороннее соглашение.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Выбрано помещение, начаты ремонтные работы.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специалистов приступила к разработке документов, регламентирующих деятельность социального общежития.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 отбор кандидатур проживающих.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u="sng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76300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64096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880300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224136"/>
          </a:xfrm>
        </p:spPr>
        <p:txBody>
          <a:bodyPr>
            <a:noAutofit/>
          </a:bodyPr>
          <a:lstStyle/>
          <a:p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464" y="116632"/>
            <a:ext cx="276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6457950"/>
            <a:ext cx="466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8" descr="20171130_09292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5357850" cy="3310813"/>
          </a:xfrm>
        </p:spPr>
      </p:pic>
      <p:pic>
        <p:nvPicPr>
          <p:cNvPr id="15" name="Содержимое 8" descr="20171130_09292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5877691" cy="3312368"/>
          </a:xfrm>
        </p:spPr>
      </p:pic>
      <p:pic>
        <p:nvPicPr>
          <p:cNvPr id="16" name="Содержимое 9" descr="20171130_093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573016"/>
            <a:ext cx="5110171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1073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489</Words>
  <Application>Microsoft Office PowerPoint</Application>
  <PresentationFormat>Экран (4:3)</PresentationFormat>
  <Paragraphs>59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Слайд 1</vt:lpstr>
      <vt:lpstr>Предпосылки создания:</vt:lpstr>
      <vt:lpstr>Слайд 3</vt:lpstr>
      <vt:lpstr>Слайд 4</vt:lpstr>
      <vt:lpstr>Слайд 5</vt:lpstr>
      <vt:lpstr>Слайд 6</vt:lpstr>
      <vt:lpstr>Слайд 7</vt:lpstr>
      <vt:lpstr>Подготовка проекта:</vt:lpstr>
      <vt:lpstr>Слайд 9</vt:lpstr>
      <vt:lpstr>Слайд 10</vt:lpstr>
      <vt:lpstr>Слайд 11</vt:lpstr>
      <vt:lpstr>Результаты проекта:</vt:lpstr>
      <vt:lpstr>Слайд 13</vt:lpstr>
      <vt:lpstr>Выводы и вызовы проекта: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Ксана</dc:creator>
  <cp:lastModifiedBy>Tatjana</cp:lastModifiedBy>
  <cp:revision>204</cp:revision>
  <dcterms:created xsi:type="dcterms:W3CDTF">2013-09-22T20:22:47Z</dcterms:created>
  <dcterms:modified xsi:type="dcterms:W3CDTF">2018-08-15T12:21:49Z</dcterms:modified>
</cp:coreProperties>
</file>