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1" r:id="rId3"/>
    <p:sldId id="287" r:id="rId4"/>
    <p:sldId id="284" r:id="rId5"/>
    <p:sldId id="280" r:id="rId6"/>
    <p:sldId id="279" r:id="rId7"/>
    <p:sldId id="288" r:id="rId8"/>
    <p:sldId id="289" r:id="rId9"/>
    <p:sldId id="290" r:id="rId10"/>
    <p:sldId id="282" r:id="rId11"/>
    <p:sldId id="283" r:id="rId12"/>
    <p:sldId id="291" r:id="rId13"/>
    <p:sldId id="285" r:id="rId14"/>
    <p:sldId id="286" r:id="rId15"/>
    <p:sldId id="261" r:id="rId16"/>
    <p:sldId id="262" r:id="rId17"/>
    <p:sldId id="259" r:id="rId18"/>
    <p:sldId id="258" r:id="rId19"/>
    <p:sldId id="276" r:id="rId20"/>
    <p:sldId id="277" r:id="rId21"/>
    <p:sldId id="260" r:id="rId22"/>
    <p:sldId id="269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4" d="100"/>
          <a:sy n="44" d="100"/>
        </p:scale>
        <p:origin x="-82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D606B-91F2-44C8-8A0B-46152275A63A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7022021-DD46-4669-AD52-0D35B2AD10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782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D606B-91F2-44C8-8A0B-46152275A63A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7022021-DD46-4669-AD52-0D35B2AD10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043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D606B-91F2-44C8-8A0B-46152275A63A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7022021-DD46-4669-AD52-0D35B2AD10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635294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D606B-91F2-44C8-8A0B-46152275A63A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7022021-DD46-4669-AD52-0D35B2AD10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305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D606B-91F2-44C8-8A0B-46152275A63A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7022021-DD46-4669-AD52-0D35B2AD10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5937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D606B-91F2-44C8-8A0B-46152275A63A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7022021-DD46-4669-AD52-0D35B2AD10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343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D606B-91F2-44C8-8A0B-46152275A63A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22021-DD46-4669-AD52-0D35B2AD10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8900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D606B-91F2-44C8-8A0B-46152275A63A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22021-DD46-4669-AD52-0D35B2AD10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898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D606B-91F2-44C8-8A0B-46152275A63A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22021-DD46-4669-AD52-0D35B2AD10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316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D606B-91F2-44C8-8A0B-46152275A63A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7022021-DD46-4669-AD52-0D35B2AD10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83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D606B-91F2-44C8-8A0B-46152275A63A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7022021-DD46-4669-AD52-0D35B2AD10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98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D606B-91F2-44C8-8A0B-46152275A63A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7022021-DD46-4669-AD52-0D35B2AD10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44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D606B-91F2-44C8-8A0B-46152275A63A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22021-DD46-4669-AD52-0D35B2AD10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589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D606B-91F2-44C8-8A0B-46152275A63A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22021-DD46-4669-AD52-0D35B2AD10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919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D606B-91F2-44C8-8A0B-46152275A63A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22021-DD46-4669-AD52-0D35B2AD10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107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D606B-91F2-44C8-8A0B-46152275A63A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7022021-DD46-4669-AD52-0D35B2AD10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559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D606B-91F2-44C8-8A0B-46152275A63A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7022021-DD46-4669-AD52-0D35B2AD10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461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8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3335" y="839449"/>
            <a:ext cx="11732653" cy="3972394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внутреннего мониторинга оценки качества социальных услуг в стационарных учреждениях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6329265" y="6099680"/>
            <a:ext cx="5393061" cy="450759"/>
          </a:xfrm>
        </p:spPr>
        <p:txBody>
          <a:bodyPr/>
          <a:lstStyle/>
          <a:p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дома - интерната: </a:t>
            </a:r>
            <a:endParaRPr lang="ru-RU" sz="20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Николай Степанович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Данилюк </a:t>
            </a:r>
            <a:endParaRPr lang="ru-RU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body" sz="half" idx="2"/>
          </p:nvPr>
        </p:nvSpPr>
        <p:spPr>
          <a:xfrm>
            <a:off x="695459" y="502276"/>
            <a:ext cx="10809154" cy="811369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000" dirty="0" smtClean="0"/>
              <a:t>ГУ «Кобринский психоневрологический дом-интернат</a:t>
            </a:r>
          </a:p>
          <a:p>
            <a:pPr algn="ctr"/>
            <a:r>
              <a:rPr lang="ru-RU" sz="2000" dirty="0" smtClean="0"/>
              <a:t> для престарелых и инвалидов»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58393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0808" y="624110"/>
            <a:ext cx="9703803" cy="1280890"/>
          </a:xfrm>
        </p:spPr>
        <p:txBody>
          <a:bodyPr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388" y="1473895"/>
            <a:ext cx="3303037" cy="4422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User\Desktop\стенды\Для буклета\IMG_23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632" y="1473896"/>
            <a:ext cx="3470987" cy="442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IMG_62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67" y="1473896"/>
            <a:ext cx="3405285" cy="442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1478" y="624110"/>
            <a:ext cx="9713133" cy="1280890"/>
          </a:xfrm>
        </p:spPr>
        <p:txBody>
          <a:bodyPr/>
          <a:lstStyle/>
          <a:p>
            <a:pPr algn="ctr"/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630" y="625151"/>
            <a:ext cx="4236302" cy="5980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323" y="625150"/>
            <a:ext cx="4348065" cy="5980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02" y="260645"/>
            <a:ext cx="4637316" cy="619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C:\Users\User\Desktop\стенды\буклет\IMG_22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547" y="260647"/>
            <a:ext cx="4960775" cy="619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8419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8132" y="624110"/>
            <a:ext cx="9666480" cy="1280890"/>
          </a:xfrm>
        </p:spPr>
        <p:txBody>
          <a:bodyPr/>
          <a:lstStyle/>
          <a:p>
            <a:pPr algn="ctr"/>
            <a:endParaRPr lang="ru-RU" dirty="0"/>
          </a:p>
        </p:txBody>
      </p:sp>
      <p:pic>
        <p:nvPicPr>
          <p:cNvPr id="4100" name="Picture 4" descr="C:\Users\User\Desktop\Территория конкурс\IMG_59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508" y="3763736"/>
            <a:ext cx="3013786" cy="237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Территория конкурс\IMG_52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188" y="541175"/>
            <a:ext cx="5206481" cy="566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esktop\стенды\Фото для буклета\DSCN36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059" y="139230"/>
            <a:ext cx="4058816" cy="330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User\Desktop\Территория конкурс\IMG_52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11" y="559836"/>
            <a:ext cx="4086808" cy="547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User\Desktop\Территория конкурс\IMG_59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066" y="634481"/>
            <a:ext cx="4808376" cy="540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05842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3868" y="0"/>
            <a:ext cx="10468131" cy="6858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ля каждого получателя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социальных услуг в доме – интернате разработан индивидуальный перечень социальных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услуг согласно их индивидуальным потребностям.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повышения качества оказываемых социальных услуг в Кобринском доме – интернате заключены соглашения о сотрудничестве с общественными организациями и учреждениями образования.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Предметом соглашений о  сотрудничестве стала их уставная деятельность, целью которой, является осуществление государственной политики Республики Беларусь в отношении людей с инвалидностью, эффективных мер по обеспечению людей с инвалидностью равных с другими гражданами возможностей участия во всех сферах жизни общества, интеграцию их в общество.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31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3751" y="382555"/>
            <a:ext cx="10103371" cy="5958284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Основными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областями сотрудничества стали:</a:t>
            </a:r>
            <a:b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организация и проведение совместных мероприятий: конференций, семинаров, круглых столов, презентаций, благотворительных акций;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совместная просветительская и культурно – досуговая деятельность;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совместная деятельность по организации привлечения спонсорской (безвозмездной) помощи;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совместная деятельность в рамках проведения образовательных и спортивно – массовых мероприятий.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Соглашения о сотрудничестве были заключены с: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Кобринский ТЦСОН;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Кобринское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РООО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БелОИ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ГУО Кобринский районный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биологический центр детей и юношества;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УО «Кобринский государственный профессиональны лицей сферы обслуживания»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ГУО «Кобринская специальная общеобразовательная школа – интернат»;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МОО «Голос сердца»;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Белорусское общество Красного Креста;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РОО «Белая Русь».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на основании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ежегодного плана взаимодействия.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70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4636" y="410546"/>
            <a:ext cx="10448143" cy="6326155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доме – интернате был проведен внутренний мониторинг и оценка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предоставляемых социальных услуг по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 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показателям.</a:t>
            </a:r>
            <a:b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проведения мониторинга был с 20.05.2019 по 27.05.2019 г.</a:t>
            </a:r>
            <a:b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проведения мониторинга была создана комиссия из числа специалистов учреждения. В состав комиссии вошли: врач психиатр –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нарколог (заведующий медицинским отделением),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фельдшер, инструктор по трудовой терапии, </a:t>
            </a:r>
            <a:r>
              <a:rPr lang="ru-RU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культорганизатор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20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7240" y="0"/>
            <a:ext cx="11874759" cy="6857999"/>
          </a:xfrm>
        </p:spPr>
        <p:txBody>
          <a:bodyPr>
            <a:normAutofit/>
          </a:bodyPr>
          <a:lstStyle/>
          <a:p>
            <a:pPr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результатам проведенного опроса были получены следующие </a:t>
            </a:r>
            <a:r>
              <a:rPr lang="ru-RU" sz="4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данные:</a:t>
            </a:r>
            <a:br>
              <a:rPr lang="ru-RU" sz="4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общие </a:t>
            </a:r>
            <a:r>
              <a:rPr lang="ru-RU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показатели оценки качества </a:t>
            </a:r>
            <a:r>
              <a:rPr lang="ru-RU" sz="3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учреждения  </a:t>
            </a:r>
            <a:r>
              <a:rPr lang="ru-RU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	</a:t>
            </a:r>
            <a:r>
              <a:rPr lang="ru-RU" sz="3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81.34 %</a:t>
            </a:r>
            <a:r>
              <a:rPr lang="ru-RU" sz="3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показатель </a:t>
            </a:r>
            <a:r>
              <a:rPr lang="ru-RU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оценки качества по видам социальных услуг </a:t>
            </a:r>
            <a:r>
              <a:rPr lang="ru-RU" sz="3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учреждения </a:t>
            </a:r>
            <a:r>
              <a:rPr lang="ru-RU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	</a:t>
            </a:r>
            <a:r>
              <a:rPr lang="ru-RU" sz="3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71.75 </a:t>
            </a:r>
            <a:r>
              <a:rPr lang="ru-RU" sz="31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r>
              <a:rPr lang="ru-RU" sz="3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ru-RU" sz="3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Итоговая оценка по учреждению составила -	</a:t>
            </a:r>
            <a:r>
              <a:rPr lang="ru-RU" sz="3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76.54 </a:t>
            </a:r>
            <a:r>
              <a:rPr lang="ru-RU" sz="31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r>
              <a:rPr lang="ru-RU" sz="3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636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0808" y="624110"/>
            <a:ext cx="9955763" cy="1280890"/>
          </a:xfrm>
        </p:spPr>
        <p:txBody>
          <a:bodyPr>
            <a:noAutofit/>
          </a:bodyPr>
          <a:lstStyle/>
          <a:p>
            <a:pPr algn="ctr"/>
            <a:r>
              <a:rPr lang="ru-RU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Согласно результатам мониторинга было сделано заключение что, качество социальных услуг </a:t>
            </a:r>
            <a:r>
              <a:rPr lang="ru-RU" sz="4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предоставляемых в учреждении удовлетворительное </a:t>
            </a:r>
            <a:r>
              <a:rPr lang="ru-RU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 устранимыми </a:t>
            </a:r>
            <a:r>
              <a:rPr lang="ru-RU" sz="4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нарушениями), требуется </a:t>
            </a:r>
            <a:r>
              <a:rPr lang="ru-RU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обязательных рекомендаций по улучшению качества социальных услуг. 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04627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0808" y="624110"/>
            <a:ext cx="9703804" cy="1280890"/>
          </a:xfrm>
        </p:spPr>
        <p:txBody>
          <a:bodyPr>
            <a:normAutofit fontScale="90000"/>
          </a:bodyPr>
          <a:lstStyle/>
          <a:p>
            <a:pPr algn="just"/>
            <a:r>
              <a:rPr lang="ru-RU" dirty="0"/>
              <a:t> 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ГУ «Кобринский психоневрологический дом-интернат для престарелых и инвалидов» 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располагается 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в двух отдельно стоящих зданиях по ул. Северная, 142 и ул. Советская, 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134.</a:t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517" y="2379306"/>
            <a:ext cx="4161453" cy="390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636" y="2379306"/>
            <a:ext cx="3946849" cy="390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87456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4784" y="298580"/>
            <a:ext cx="9871787" cy="1427583"/>
          </a:xfrm>
        </p:spPr>
        <p:txBody>
          <a:bodyPr>
            <a:normAutofit fontScale="90000"/>
          </a:bodyPr>
          <a:lstStyle/>
          <a:p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основании заключения разработан план мероприятий по повышению качества оказываемых услуг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по повышению качества оказания социальных услуг:</a:t>
            </a:r>
            <a:b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сайт дома – интерната;</a:t>
            </a:r>
            <a:b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Закупить и разместить аудиоустройство с информацией на доске объявлений;</a:t>
            </a:r>
            <a:b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Обучить альтернативной коммуникации 3 человека;</a:t>
            </a:r>
            <a:b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финансирования на средства реабилитации (подгузники для взрослых);</a:t>
            </a:r>
            <a:b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Уменьшение количества проживающих на 25 человек (строительство дополнительных помещений);</a:t>
            </a:r>
            <a:b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работы в соответствии с планом по </a:t>
            </a:r>
            <a:r>
              <a:rPr lang="ru-RU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безбарьерной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среде;</a:t>
            </a:r>
            <a:b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ящика для предложений;</a:t>
            </a:r>
            <a:b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2-х </a:t>
            </a:r>
            <a:r>
              <a:rPr lang="ru-RU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вертикализаторов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 оборудования для комнаты визуально – тактильной стимуляции;</a:t>
            </a:r>
            <a:b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Увеличить 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проживающих посещающих мероприятия вне дома – интерната;</a:t>
            </a:r>
            <a:b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финансирования ТЭР.</a:t>
            </a:r>
            <a:endParaRPr lang="ru-RU" sz="27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63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9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3928" y="0"/>
            <a:ext cx="10558072" cy="6858000"/>
          </a:xfrm>
        </p:spPr>
        <p:txBody>
          <a:bodyPr>
            <a:normAutofit/>
          </a:bodyPr>
          <a:lstStyle/>
          <a:p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ополнительные показатели качества оценки социальных услуг: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	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 зданий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помещений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правилам противопожарной безопасности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	Количество проживающих в интернате (чем меньше проживающих – тем выше качество проживания)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	Количество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отчисленных из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 –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интерната 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независимого проживания (или проживания в семье)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Количество проживающих имеющих доступ и умеющих пользоваться мобильной связью и интернетом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Количество проживающих имеющих личное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имущество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постоянному пользованию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Проживающие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имеют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получить юридическое сопровождение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Финансирование на 1 –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проживающего (среднемесячное) количество денег: одежду, проживание, продукты, ТЭР и др.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01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02767" y="2438400"/>
            <a:ext cx="8101846" cy="979357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00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5454" y="298580"/>
            <a:ext cx="9629158" cy="1606420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Стандартными условиями проживания предусматривается: обеспечение жилым помещением, мебелью, одеждой, обувью, мягким инвентарем, предметами личной гигиены,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согласно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Постановления Министерства труда и социальной защиты № 21 от 23.02.2010 г.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User\Desktop\слайды\IMG_20180119_1141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694" y="4355343"/>
            <a:ext cx="3013788" cy="216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User\Desktop\слайды\IMG_20180119_1145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595" y="4355342"/>
            <a:ext cx="3368352" cy="216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1156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8132" y="624110"/>
            <a:ext cx="9666480" cy="1280890"/>
          </a:xfrm>
        </p:spPr>
        <p:txBody>
          <a:bodyPr/>
          <a:lstStyle/>
          <a:p>
            <a:pPr algn="ctr"/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83" y="653143"/>
            <a:ext cx="3463279" cy="278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11" y="3956179"/>
            <a:ext cx="3657600" cy="2727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28" y="4338679"/>
            <a:ext cx="2528316" cy="2130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User\Desktop\стенды\08.11.18\IMG_23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158" y="1343609"/>
            <a:ext cx="3168928" cy="371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esktop\слайды\IMG-57bf5fd3913b372959edfc15c765b72b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486" y="513184"/>
            <a:ext cx="2575249" cy="221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7462" y="624110"/>
            <a:ext cx="9657150" cy="1280890"/>
          </a:xfrm>
        </p:spPr>
        <p:txBody>
          <a:bodyPr/>
          <a:lstStyle/>
          <a:p>
            <a:pPr algn="ctr"/>
            <a:endParaRPr lang="ru-RU" dirty="0"/>
          </a:p>
        </p:txBody>
      </p:sp>
      <p:pic>
        <p:nvPicPr>
          <p:cNvPr id="7170" name="Picture 2" descr="C:\Users\User\Desktop\мое\Презентации\Фото для альбома\сопровождаемое проживание\IMG_20161021_1025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866" y="606492"/>
            <a:ext cx="4665306" cy="538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мое\Презентации\Фото для альбома\сопровождаемое проживание\IMG_20161021_1029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356" y="606492"/>
            <a:ext cx="5206482" cy="538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9822" y="605448"/>
            <a:ext cx="9854113" cy="1280890"/>
          </a:xfrm>
        </p:spPr>
        <p:txBody>
          <a:bodyPr/>
          <a:lstStyle/>
          <a:p>
            <a:pPr algn="ctr"/>
            <a:endParaRPr lang="ru-RU" dirty="0"/>
          </a:p>
        </p:txBody>
      </p:sp>
      <p:pic>
        <p:nvPicPr>
          <p:cNvPr id="1027" name="Picture 3" descr="C:\Users\User\Desktop\Фото отправить\IMG_53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735" y="2985793"/>
            <a:ext cx="4823927" cy="352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Фото отправить\IMG_39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54" y="1679511"/>
            <a:ext cx="3433667" cy="433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стенды\буклет\IMG_23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29" y="74645"/>
            <a:ext cx="3676260" cy="259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User\Desktop\Фото отправить\IMG_36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160" y="198275"/>
            <a:ext cx="3554961" cy="266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User\Desktop\Фото отправить\IMG_53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563" y="1138334"/>
            <a:ext cx="4366727" cy="452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User\Desktop\практика\IMG_37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139" y="3115258"/>
            <a:ext cx="4610874" cy="345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4523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Picture 2" descr="C:\Users\User\Desktop\стенды\Фото для буклета\IMG_19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527" y="611905"/>
            <a:ext cx="4217435" cy="535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User\Desktop\мое\Презентации\Фото для альбома\сопровождаемое проживание\IMG_20161021_1036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677" y="611905"/>
            <a:ext cx="5064967" cy="535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9634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User\Desktop\мое\Презентации\Фото для альбома\сопровождаемое проживание\IMG_20161021_1019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56" y="887930"/>
            <a:ext cx="4357396" cy="463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мое\Презентации\Фото для альбома\сопровождаемое проживание\IMG_20161021_1023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233" y="1032152"/>
            <a:ext cx="3974841" cy="434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05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727</TotalTime>
  <Words>189</Words>
  <Application>Microsoft Office PowerPoint</Application>
  <PresentationFormat>Произвольный</PresentationFormat>
  <Paragraphs>16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Легкий дым</vt:lpstr>
      <vt:lpstr>Проведение внутреннего мониторинга оценки качества социальных услуг в стационарных учреждениях</vt:lpstr>
      <vt:lpstr> ГУ «Кобринский психоневрологический дом-интернат для престарелых и инвалидов» располагается в двух отдельно стоящих зданиях по ул. Северная, 142 и ул. Советская, 134.  </vt:lpstr>
      <vt:lpstr>Стандартными условиями проживания предусматривается: обеспечение жилым помещением, мебелью, одеждой, обувью, мягким инвентарем, предметами личной гигиены, согласно  Постановления Министерства труда и социальной защиты № 21 от 23.02.2010 г.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Для каждого получателя социальных услуг в доме – интернате разработан индивидуальный перечень социальных услуг согласно их индивидуальным потребностям. Для повышения качества оказываемых социальных услуг в Кобринском доме – интернате заключены соглашения о сотрудничестве с общественными организациями и учреждениями образования. Предметом соглашений о  сотрудничестве стала их уставная деятельность, целью которой, является осуществление государственной политики Республики Беларусь в отношении людей с инвалидностью, эффективных мер по обеспечению людей с инвалидностью равных с другими гражданами возможностей участия во всех сферах жизни общества, интеграцию их в общество.  </vt:lpstr>
      <vt:lpstr>             Основными областями сотрудничества стали: - организация и проведение совместных мероприятий: конференций, семинаров, круглых столов, презентаций, благотворительных акций; - совместная просветительская и культурно – досуговая деятельность; - совместная деятельность по организации привлечения спонсорской (безвозмездной) помощи; - совместная деятельность в рамках проведения образовательных и спортивно – массовых мероприятий. Соглашения о сотрудничестве были заключены с: - Кобринский ТЦСОН; - Кобринское РООО «БелОИ»; - ГУО Кобринский районный эколого – биологический центр детей и юношества; - УО «Кобринский государственный профессиональны лицей сферы обслуживания» - ГУО «Кобринская специальная общеобразовательная школа – интернат»; - МОО «Голос сердца»; - Белорусское общество Красного Креста; - РОО «Белая Русь».  Сотрудничество осуществляется на основании ежегодного плана взаимодействия. </vt:lpstr>
      <vt:lpstr>В доме – интернате был проведен внутренний мониторинг и оценка качества предоставляемых социальных услуг по всем  показателям. Период проведения мониторинга был с 20.05.2019 по 27.05.2019 г.  Для проведения мониторинга была создана комиссия из числа специалистов учреждения. В состав комиссии вошли: врач психиатр – нарколог (заведующий медицинским отделением), фельдшер, инструктор по трудовой терапии, культорганизатор.  </vt:lpstr>
      <vt:lpstr>По результатам проведенного опроса были получены следующие данные:  общие показатели оценки качества  учреждения  -  81.34 %. показатель оценки качества по видам социальных услуг учреждения - 71.75 %.  Итоговая оценка по учреждению составила - 76.54 %.  </vt:lpstr>
      <vt:lpstr>Согласно результатам мониторинга было сделано заключение что, качество социальных услуг предоставляемых в учреждении удовлетворительное (с устранимыми нарушениями), требуется разработка обязательных рекомендаций по улучшению качества социальных услуг. </vt:lpstr>
      <vt:lpstr>На основании заключения разработан план мероприятий по повышению качества оказываемых услуг.  План мероприятий по повышению качества оказания социальных услуг: Создать сайт дома – интерната; Закупить и разместить аудиоустройство с информацией на доске объявлений; Обучить альтернативной коммуникации 3 человека; Увеличение финансирования на средства реабилитации (подгузники для взрослых); Уменьшение количества проживающих на 25 человек (строительство дополнительных помещений); Провести работы в соответствии с планом по безбарьерной среде; Размещение ящика для предложений; Приобретение 2-х вертикализаторов, и оборудования для комнаты визуально – тактильной стимуляции; Увеличить количество проживающих посещающих мероприятия вне дома – интерната; Увеличение финансирования ТЭР.</vt:lpstr>
      <vt:lpstr>Дополнительные показатели качества оценки социальных услуг: 1. Соответствие зданий и помещений правилам противопожарной безопасности 2. Количество проживающих в интернате (чем меньше проживающих – тем выше качество проживания) 3. Количество отчисленных из дом – интерната  для независимого проживания (или проживания в семье) 4. Количество проживающих имеющих доступ и умеющих пользоваться мобильной связью и интернетом 5. Количество проживающих имеющих личное имущество к постоянному пользованию 6. Проживающие которые имеют возможность получить юридическое сопровождение 7. Финансирование на 1 – го проживающего (среднемесячное) количество денег: одежду, проживание, продукты, ТЭР и др. </vt:lpstr>
      <vt:lpstr>Спасибо за внимание!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Проведение внутреннего мониторинга оценки качества социальных услуг в стационарных учреждениях</dc:title>
  <dc:creator>Пользователь Windows</dc:creator>
  <cp:lastModifiedBy>Пользователь Windows</cp:lastModifiedBy>
  <cp:revision>46</cp:revision>
  <dcterms:created xsi:type="dcterms:W3CDTF">2019-08-06T05:31:45Z</dcterms:created>
  <dcterms:modified xsi:type="dcterms:W3CDTF">2019-08-07T13:48:41Z</dcterms:modified>
</cp:coreProperties>
</file>