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3" r:id="rId3"/>
    <p:sldId id="260" r:id="rId4"/>
    <p:sldId id="261" r:id="rId5"/>
    <p:sldId id="259" r:id="rId6"/>
    <p:sldId id="274" r:id="rId7"/>
    <p:sldId id="263" r:id="rId8"/>
    <p:sldId id="266" r:id="rId9"/>
    <p:sldId id="277" r:id="rId10"/>
    <p:sldId id="265" r:id="rId11"/>
    <p:sldId id="268" r:id="rId12"/>
    <p:sldId id="269" r:id="rId13"/>
    <p:sldId id="267" r:id="rId14"/>
    <p:sldId id="270" r:id="rId15"/>
    <p:sldId id="271" r:id="rId16"/>
    <p:sldId id="272" r:id="rId17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808000"/>
    <a:srgbClr val="17375E"/>
    <a:srgbClr val="FF6600"/>
    <a:srgbClr val="385D8A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33" autoAdjust="0"/>
    <p:restoredTop sz="92740" autoAdjust="0"/>
  </p:normalViewPr>
  <p:slideViewPr>
    <p:cSldViewPr snapToGrid="0">
      <p:cViewPr>
        <p:scale>
          <a:sx n="66" d="100"/>
          <a:sy n="66" d="100"/>
        </p:scale>
        <p:origin x="-170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04703128325175E-2"/>
          <c:y val="5.2537130894099955E-2"/>
          <c:w val="0.77050412617341746"/>
          <c:h val="0.787374961335393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поддержали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5315315315315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0270270270270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9933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Проживание  пожилого  человека  в  семье волонтера из  числа  пожилых граждан  на  зимний  период</c:v>
                </c:pt>
                <c:pt idx="1">
                  <c:v>Организация  "гостевой  семьи"</c:v>
                </c:pt>
                <c:pt idx="2">
                  <c:v>Проживание   пожилого  человека  в  "замещающей  семье"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0.76</c:v>
                </c:pt>
                <c:pt idx="1">
                  <c:v>0.7</c:v>
                </c:pt>
                <c:pt idx="2">
                  <c:v>0.63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поддержали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528528528528527E-2"/>
                  <c:y val="-1.0059728648721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0540422312075858E-2"/>
                  <c:y val="-2.51493216218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903903903903904E-2"/>
                  <c:y val="-1.2574660810901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99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Проживание  пожилого  человека  в  семье волонтера из  числа  пожилых граждан  на  зимний  период</c:v>
                </c:pt>
                <c:pt idx="1">
                  <c:v>Организация  "гостевой  семьи"</c:v>
                </c:pt>
                <c:pt idx="2">
                  <c:v>Проживание   пожилого  человека  в  "замещающей  семье"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0.24</c:v>
                </c:pt>
                <c:pt idx="1">
                  <c:v>0.3</c:v>
                </c:pt>
                <c:pt idx="2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819328"/>
        <c:axId val="20932864"/>
        <c:axId val="0"/>
      </c:bar3DChart>
      <c:catAx>
        <c:axId val="208193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 b="1" i="0" baseline="0"/>
            </a:pPr>
            <a:endParaRPr lang="ru-RU"/>
          </a:p>
        </c:txPr>
        <c:crossAx val="20932864"/>
        <c:crosses val="autoZero"/>
        <c:auto val="1"/>
        <c:lblAlgn val="ctr"/>
        <c:lblOffset val="100"/>
        <c:noMultiLvlLbl val="0"/>
      </c:catAx>
      <c:valAx>
        <c:axId val="209328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20819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6.9829869239318054E-2"/>
          <c:y val="3.860420868946688E-2"/>
          <c:w val="0.91388475089262478"/>
          <c:h val="0.822458463023962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приемная семья </c:v>
                </c:pt>
              </c:strCache>
            </c:strRef>
          </c:tx>
          <c:spPr>
            <a:solidFill>
              <a:srgbClr val="385D8A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99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9</c:v>
                </c:pt>
                <c:pt idx="6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замещающая  семья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99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7">
                  <c:v>3</c:v>
                </c:pt>
                <c:pt idx="8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гостевая семья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99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  <c:pt idx="1">
                  <c:v>10</c:v>
                </c:pt>
                <c:pt idx="2">
                  <c:v>28</c:v>
                </c:pt>
                <c:pt idx="3">
                  <c:v>29</c:v>
                </c:pt>
                <c:pt idx="4">
                  <c:v>32</c:v>
                </c:pt>
                <c:pt idx="5">
                  <c:v>42</c:v>
                </c:pt>
                <c:pt idx="6">
                  <c:v>57</c:v>
                </c:pt>
                <c:pt idx="7">
                  <c:v>58</c:v>
                </c:pt>
                <c:pt idx="8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19008"/>
        <c:axId val="24233088"/>
        <c:axId val="0"/>
      </c:bar3DChart>
      <c:catAx>
        <c:axId val="2421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4233088"/>
        <c:crosses val="autoZero"/>
        <c:auto val="1"/>
        <c:lblAlgn val="ctr"/>
        <c:lblOffset val="100"/>
        <c:noMultiLvlLbl val="0"/>
      </c:catAx>
      <c:valAx>
        <c:axId val="24233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219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1822728240051027E-2"/>
          <c:y val="6.2484182660909118E-2"/>
          <c:w val="0.35712622070889788"/>
          <c:h val="0.29156737305236335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91FEF-129E-404A-9F20-DDADA62BA97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2DF7E6-9BC9-4471-9067-A5DB207270C6}">
      <dgm:prSet phldrT="[Текст]" custT="1"/>
      <dgm:spPr/>
      <dgm:t>
        <a:bodyPr/>
        <a:lstStyle/>
        <a:p>
          <a:r>
            <a:rPr lang="ru-RU" sz="2400" i="1" dirty="0" smtClean="0">
              <a:solidFill>
                <a:schemeClr val="accent2">
                  <a:lumMod val="50000"/>
                </a:schemeClr>
              </a:solidFill>
            </a:rPr>
            <a:t>2011 год </a:t>
          </a:r>
          <a:r>
            <a:rPr lang="ru-RU" sz="2400" i="1" dirty="0" smtClean="0"/>
            <a:t>-  </a:t>
          </a:r>
          <a:r>
            <a:rPr lang="ru-RU" sz="2800" b="1" i="0" dirty="0" smtClean="0">
              <a:solidFill>
                <a:schemeClr val="tx2">
                  <a:lumMod val="75000"/>
                </a:schemeClr>
              </a:solidFill>
            </a:rPr>
            <a:t>ПРИЁМНАЯ  СЕМЬЯ</a:t>
          </a:r>
          <a:endParaRPr lang="ru-RU" sz="2800" b="1" i="0" dirty="0">
            <a:solidFill>
              <a:schemeClr val="tx2">
                <a:lumMod val="75000"/>
              </a:schemeClr>
            </a:solidFill>
          </a:endParaRPr>
        </a:p>
      </dgm:t>
    </dgm:pt>
    <dgm:pt modelId="{3DC1D9DC-D9FE-4F6C-856B-50948ED8AD32}" type="parTrans" cxnId="{82F5926D-CE70-45B6-B14B-5D03C1316EBB}">
      <dgm:prSet/>
      <dgm:spPr/>
      <dgm:t>
        <a:bodyPr/>
        <a:lstStyle/>
        <a:p>
          <a:endParaRPr lang="ru-RU"/>
        </a:p>
      </dgm:t>
    </dgm:pt>
    <dgm:pt modelId="{4F449699-B712-484E-B18A-0A50A696152F}" type="sibTrans" cxnId="{82F5926D-CE70-45B6-B14B-5D03C1316EBB}">
      <dgm:prSet/>
      <dgm:spPr>
        <a:solidFill>
          <a:srgbClr val="305A98">
            <a:alpha val="43000"/>
          </a:srgbClr>
        </a:solidFill>
      </dgm:spPr>
      <dgm:t>
        <a:bodyPr/>
        <a:lstStyle/>
        <a:p>
          <a:endParaRPr lang="ru-RU"/>
        </a:p>
      </dgm:t>
    </dgm:pt>
    <dgm:pt modelId="{4CB7BF07-4C32-48E0-827D-12A286C39AAD}">
      <dgm:prSet phldrT="[Текст]" custT="1"/>
      <dgm:spPr/>
      <dgm:t>
        <a:bodyPr/>
        <a:lstStyle/>
        <a:p>
          <a:r>
            <a:rPr lang="ru-RU" sz="2400" i="1" dirty="0" smtClean="0">
              <a:solidFill>
                <a:schemeClr val="accent2">
                  <a:lumMod val="50000"/>
                </a:schemeClr>
              </a:solidFill>
            </a:rPr>
            <a:t>2012  год </a:t>
          </a:r>
          <a:r>
            <a:rPr lang="ru-RU" sz="2400" i="1" dirty="0" smtClean="0"/>
            <a:t>– 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ГОСТЕВАЯ  СЕМЬЯ</a:t>
          </a:r>
          <a:endParaRPr lang="ru-RU" sz="2800" b="1" dirty="0">
            <a:solidFill>
              <a:schemeClr val="tx2">
                <a:lumMod val="75000"/>
              </a:schemeClr>
            </a:solidFill>
          </a:endParaRPr>
        </a:p>
      </dgm:t>
    </dgm:pt>
    <dgm:pt modelId="{A817BC59-D8EA-4C37-91B8-F9780003CE3F}" type="parTrans" cxnId="{77A9C263-CD14-4705-9D40-2E31348BB153}">
      <dgm:prSet/>
      <dgm:spPr/>
      <dgm:t>
        <a:bodyPr/>
        <a:lstStyle/>
        <a:p>
          <a:endParaRPr lang="ru-RU"/>
        </a:p>
      </dgm:t>
    </dgm:pt>
    <dgm:pt modelId="{1C1AA40D-2804-40DF-B145-8A3EA6FF2D6F}" type="sibTrans" cxnId="{77A9C263-CD14-4705-9D40-2E31348BB153}">
      <dgm:prSet/>
      <dgm:spPr>
        <a:solidFill>
          <a:srgbClr val="1B416F">
            <a:alpha val="47000"/>
          </a:srgbClr>
        </a:solidFill>
      </dgm:spPr>
      <dgm:t>
        <a:bodyPr/>
        <a:lstStyle/>
        <a:p>
          <a:endParaRPr lang="ru-RU"/>
        </a:p>
      </dgm:t>
    </dgm:pt>
    <dgm:pt modelId="{C18CA733-5027-4081-911F-CF53753B2B19}">
      <dgm:prSet custT="1"/>
      <dgm:spPr/>
      <dgm:t>
        <a:bodyPr/>
        <a:lstStyle/>
        <a:p>
          <a:r>
            <a:rPr lang="ru-RU" sz="2400" i="1" dirty="0" smtClean="0">
              <a:solidFill>
                <a:schemeClr val="accent2">
                  <a:lumMod val="50000"/>
                </a:schemeClr>
              </a:solidFill>
            </a:rPr>
            <a:t>2017 год </a:t>
          </a:r>
          <a:r>
            <a:rPr lang="ru-RU" sz="3000" i="1" dirty="0" smtClean="0"/>
            <a:t>– 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ЗАМЕЩАЮЩАЯ  СЕМЬЯ</a:t>
          </a:r>
          <a:endParaRPr lang="ru-RU" sz="2800" b="1" dirty="0">
            <a:solidFill>
              <a:schemeClr val="tx2">
                <a:lumMod val="75000"/>
              </a:schemeClr>
            </a:solidFill>
          </a:endParaRPr>
        </a:p>
      </dgm:t>
    </dgm:pt>
    <dgm:pt modelId="{4CF072FC-51F3-4794-A6C8-B48CD9DC4D1B}" type="parTrans" cxnId="{7E62707C-766A-4C74-90CE-8E1AB233F484}">
      <dgm:prSet/>
      <dgm:spPr/>
      <dgm:t>
        <a:bodyPr/>
        <a:lstStyle/>
        <a:p>
          <a:endParaRPr lang="ru-RU"/>
        </a:p>
      </dgm:t>
    </dgm:pt>
    <dgm:pt modelId="{52370F74-404C-45FF-8277-CBEFC7E584D5}" type="sibTrans" cxnId="{7E62707C-766A-4C74-90CE-8E1AB233F484}">
      <dgm:prSet/>
      <dgm:spPr/>
      <dgm:t>
        <a:bodyPr/>
        <a:lstStyle/>
        <a:p>
          <a:endParaRPr lang="ru-RU"/>
        </a:p>
      </dgm:t>
    </dgm:pt>
    <dgm:pt modelId="{09951788-FC88-43B4-9B2B-BDF786797331}" type="pres">
      <dgm:prSet presAssocID="{EE391FEF-129E-404A-9F20-DDADA62BA97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2272A6-9F4D-4511-BEAF-285CF4C09DAE}" type="pres">
      <dgm:prSet presAssocID="{EE391FEF-129E-404A-9F20-DDADA62BA97C}" presName="dummyMaxCanvas" presStyleCnt="0">
        <dgm:presLayoutVars/>
      </dgm:prSet>
      <dgm:spPr/>
    </dgm:pt>
    <dgm:pt modelId="{08ED2BA8-88BA-40BE-9940-4D7D3E897E5D}" type="pres">
      <dgm:prSet presAssocID="{EE391FEF-129E-404A-9F20-DDADA62BA97C}" presName="ThreeNodes_1" presStyleLbl="node1" presStyleIdx="0" presStyleCnt="3" custScaleX="94838" custLinFactNeighborX="679" custLinFactNeighborY="-22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C5C05-572E-4786-9C88-5A8A50B91173}" type="pres">
      <dgm:prSet presAssocID="{EE391FEF-129E-404A-9F20-DDADA62BA97C}" presName="ThreeNodes_2" presStyleLbl="node1" presStyleIdx="1" presStyleCnt="3" custLinFactNeighborX="-5382" custLinFactNeighborY="-9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88DEB-55D4-4486-A717-F997774C703E}" type="pres">
      <dgm:prSet presAssocID="{EE391FEF-129E-404A-9F20-DDADA62BA97C}" presName="ThreeNodes_3" presStyleLbl="node1" presStyleIdx="2" presStyleCnt="3" custScaleX="117647" custLinFactNeighborX="-11964" custLinFactNeighborY="-18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D4DC8-5643-4A27-9878-1807CC16668E}" type="pres">
      <dgm:prSet presAssocID="{EE391FEF-129E-404A-9F20-DDADA62BA97C}" presName="ThreeConn_1-2" presStyleLbl="fgAccFollowNode1" presStyleIdx="0" presStyleCnt="2" custScaleX="75767" custLinFactX="14241" custLinFactNeighborX="100000" custLinFactNeighborY="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D090A-8D84-411A-9683-5BE271CF9AA8}" type="pres">
      <dgm:prSet presAssocID="{EE391FEF-129E-404A-9F20-DDADA62BA97C}" presName="ThreeConn_2-3" presStyleLbl="fgAccFollowNode1" presStyleIdx="1" presStyleCnt="2" custScaleX="73055" custLinFactNeighborX="57484" custLinFactNeighborY="18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96053-1511-4463-8C69-B496669A7784}" type="pres">
      <dgm:prSet presAssocID="{EE391FEF-129E-404A-9F20-DDADA62BA97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634DF-3124-46C0-96AC-061827AB72C6}" type="pres">
      <dgm:prSet presAssocID="{EE391FEF-129E-404A-9F20-DDADA62BA97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D1663-D403-42F6-AAD6-BBBA57CC3A2C}" type="pres">
      <dgm:prSet presAssocID="{EE391FEF-129E-404A-9F20-DDADA62BA97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4A5EEE-7E6D-4ADA-93B4-6CE69EC6A113}" type="presOf" srcId="{C18CA733-5027-4081-911F-CF53753B2B19}" destId="{9ECD1663-D403-42F6-AAD6-BBBA57CC3A2C}" srcOrd="1" destOrd="0" presId="urn:microsoft.com/office/officeart/2005/8/layout/vProcess5"/>
    <dgm:cxn modelId="{94D2D001-0BB8-4315-BC81-870C4D98AE3E}" type="presOf" srcId="{EE391FEF-129E-404A-9F20-DDADA62BA97C}" destId="{09951788-FC88-43B4-9B2B-BDF786797331}" srcOrd="0" destOrd="0" presId="urn:microsoft.com/office/officeart/2005/8/layout/vProcess5"/>
    <dgm:cxn modelId="{D7699C81-41EA-40DF-B7BF-424E3AB106D7}" type="presOf" srcId="{4CB7BF07-4C32-48E0-827D-12A286C39AAD}" destId="{4AF634DF-3124-46C0-96AC-061827AB72C6}" srcOrd="1" destOrd="0" presId="urn:microsoft.com/office/officeart/2005/8/layout/vProcess5"/>
    <dgm:cxn modelId="{7E62707C-766A-4C74-90CE-8E1AB233F484}" srcId="{EE391FEF-129E-404A-9F20-DDADA62BA97C}" destId="{C18CA733-5027-4081-911F-CF53753B2B19}" srcOrd="2" destOrd="0" parTransId="{4CF072FC-51F3-4794-A6C8-B48CD9DC4D1B}" sibTransId="{52370F74-404C-45FF-8277-CBEFC7E584D5}"/>
    <dgm:cxn modelId="{C50D56B1-A3B4-4E9D-B9DA-C2CB294D7FED}" type="presOf" srcId="{732DF7E6-9BC9-4471-9067-A5DB207270C6}" destId="{15A96053-1511-4463-8C69-B496669A7784}" srcOrd="1" destOrd="0" presId="urn:microsoft.com/office/officeart/2005/8/layout/vProcess5"/>
    <dgm:cxn modelId="{82F5926D-CE70-45B6-B14B-5D03C1316EBB}" srcId="{EE391FEF-129E-404A-9F20-DDADA62BA97C}" destId="{732DF7E6-9BC9-4471-9067-A5DB207270C6}" srcOrd="0" destOrd="0" parTransId="{3DC1D9DC-D9FE-4F6C-856B-50948ED8AD32}" sibTransId="{4F449699-B712-484E-B18A-0A50A696152F}"/>
    <dgm:cxn modelId="{4E440DDA-829C-46A2-BE3A-C5AB6A3870ED}" type="presOf" srcId="{1C1AA40D-2804-40DF-B145-8A3EA6FF2D6F}" destId="{15ED090A-8D84-411A-9683-5BE271CF9AA8}" srcOrd="0" destOrd="0" presId="urn:microsoft.com/office/officeart/2005/8/layout/vProcess5"/>
    <dgm:cxn modelId="{77A9C263-CD14-4705-9D40-2E31348BB153}" srcId="{EE391FEF-129E-404A-9F20-DDADA62BA97C}" destId="{4CB7BF07-4C32-48E0-827D-12A286C39AAD}" srcOrd="1" destOrd="0" parTransId="{A817BC59-D8EA-4C37-91B8-F9780003CE3F}" sibTransId="{1C1AA40D-2804-40DF-B145-8A3EA6FF2D6F}"/>
    <dgm:cxn modelId="{9104C130-7B44-4C38-A11B-CCFC73B0A4A0}" type="presOf" srcId="{732DF7E6-9BC9-4471-9067-A5DB207270C6}" destId="{08ED2BA8-88BA-40BE-9940-4D7D3E897E5D}" srcOrd="0" destOrd="0" presId="urn:microsoft.com/office/officeart/2005/8/layout/vProcess5"/>
    <dgm:cxn modelId="{78CDE29A-050D-47CE-9930-9C01761D115D}" type="presOf" srcId="{C18CA733-5027-4081-911F-CF53753B2B19}" destId="{91288DEB-55D4-4486-A717-F997774C703E}" srcOrd="0" destOrd="0" presId="urn:microsoft.com/office/officeart/2005/8/layout/vProcess5"/>
    <dgm:cxn modelId="{F7BCCCA2-B4F7-4007-9EE5-2AEC5D1F8904}" type="presOf" srcId="{4CB7BF07-4C32-48E0-827D-12A286C39AAD}" destId="{BB1C5C05-572E-4786-9C88-5A8A50B91173}" srcOrd="0" destOrd="0" presId="urn:microsoft.com/office/officeart/2005/8/layout/vProcess5"/>
    <dgm:cxn modelId="{96271068-E8CB-4EA8-BD39-9B194CEAA468}" type="presOf" srcId="{4F449699-B712-484E-B18A-0A50A696152F}" destId="{4FED4DC8-5643-4A27-9878-1807CC16668E}" srcOrd="0" destOrd="0" presId="urn:microsoft.com/office/officeart/2005/8/layout/vProcess5"/>
    <dgm:cxn modelId="{0672FC69-A752-4A7B-851F-F775ABACB7BC}" type="presParOf" srcId="{09951788-FC88-43B4-9B2B-BDF786797331}" destId="{712272A6-9F4D-4511-BEAF-285CF4C09DAE}" srcOrd="0" destOrd="0" presId="urn:microsoft.com/office/officeart/2005/8/layout/vProcess5"/>
    <dgm:cxn modelId="{3C286FD9-5A19-497B-8CD4-62F1B3FD5FD8}" type="presParOf" srcId="{09951788-FC88-43B4-9B2B-BDF786797331}" destId="{08ED2BA8-88BA-40BE-9940-4D7D3E897E5D}" srcOrd="1" destOrd="0" presId="urn:microsoft.com/office/officeart/2005/8/layout/vProcess5"/>
    <dgm:cxn modelId="{FEE5DB93-FA91-4933-AD7E-7F7485D17476}" type="presParOf" srcId="{09951788-FC88-43B4-9B2B-BDF786797331}" destId="{BB1C5C05-572E-4786-9C88-5A8A50B91173}" srcOrd="2" destOrd="0" presId="urn:microsoft.com/office/officeart/2005/8/layout/vProcess5"/>
    <dgm:cxn modelId="{8913EFC7-F68D-4340-A362-9B468CC4EC2C}" type="presParOf" srcId="{09951788-FC88-43B4-9B2B-BDF786797331}" destId="{91288DEB-55D4-4486-A717-F997774C703E}" srcOrd="3" destOrd="0" presId="urn:microsoft.com/office/officeart/2005/8/layout/vProcess5"/>
    <dgm:cxn modelId="{B66E5CA6-916A-4242-8B7F-0C7738E0267C}" type="presParOf" srcId="{09951788-FC88-43B4-9B2B-BDF786797331}" destId="{4FED4DC8-5643-4A27-9878-1807CC16668E}" srcOrd="4" destOrd="0" presId="urn:microsoft.com/office/officeart/2005/8/layout/vProcess5"/>
    <dgm:cxn modelId="{F99007B4-79B5-4774-8DCF-8EFEEB8E0A2A}" type="presParOf" srcId="{09951788-FC88-43B4-9B2B-BDF786797331}" destId="{15ED090A-8D84-411A-9683-5BE271CF9AA8}" srcOrd="5" destOrd="0" presId="urn:microsoft.com/office/officeart/2005/8/layout/vProcess5"/>
    <dgm:cxn modelId="{905692D1-BF81-4EC2-A7F1-24C431820638}" type="presParOf" srcId="{09951788-FC88-43B4-9B2B-BDF786797331}" destId="{15A96053-1511-4463-8C69-B496669A7784}" srcOrd="6" destOrd="0" presId="urn:microsoft.com/office/officeart/2005/8/layout/vProcess5"/>
    <dgm:cxn modelId="{ACA32EBE-234B-4C57-84DA-E5A532CEB1FA}" type="presParOf" srcId="{09951788-FC88-43B4-9B2B-BDF786797331}" destId="{4AF634DF-3124-46C0-96AC-061827AB72C6}" srcOrd="7" destOrd="0" presId="urn:microsoft.com/office/officeart/2005/8/layout/vProcess5"/>
    <dgm:cxn modelId="{0777F166-2D55-49BE-99B3-EBD183FCBAF4}" type="presParOf" srcId="{09951788-FC88-43B4-9B2B-BDF786797331}" destId="{9ECD1663-D403-42F6-AAD6-BBBA57CC3A2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F33AA6-6823-45B5-978F-5CF860489ADD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0ACBE0-E4DD-4665-8F77-CE7527750046}">
      <dgm:prSet phldrT="[Текст]" custT="1"/>
      <dgm:spPr/>
      <dgm:t>
        <a:bodyPr/>
        <a:lstStyle/>
        <a:p>
          <a:pPr algn="ctr" fontAlgn="auto">
            <a:spcBef>
              <a:spcPts val="0"/>
            </a:spcBef>
            <a:spcAft>
              <a:spcPts val="0"/>
            </a:spcAft>
            <a:buClr>
              <a:schemeClr val="accent3"/>
            </a:buClr>
            <a:buSzPct val="95000"/>
            <a:buFont typeface="Wingdings 2"/>
            <a:buNone/>
            <a:defRPr/>
          </a:pPr>
          <a:r>
            <a:rPr lang="ru-RU" sz="1600" b="1" dirty="0" smtClean="0">
              <a:latin typeface="+mn-lt"/>
            </a:rPr>
            <a:t>ЗАМЕЩАЮЩАЯ </a:t>
          </a:r>
          <a:r>
            <a:rPr lang="ru-RU" sz="1600" b="1" dirty="0" smtClean="0">
              <a:latin typeface="+mn-lt"/>
            </a:rPr>
            <a:t>СЕМЬЯ- </a:t>
          </a:r>
          <a:endParaRPr lang="ru-RU" sz="1600" b="1" dirty="0" smtClean="0">
            <a:latin typeface="+mn-lt"/>
          </a:endParaRPr>
        </a:p>
        <a:p>
          <a:pPr algn="ctr" fontAlgn="auto">
            <a:spcBef>
              <a:spcPts val="0"/>
            </a:spcBef>
            <a:spcAft>
              <a:spcPts val="0"/>
            </a:spcAft>
            <a:buClr>
              <a:schemeClr val="accent3"/>
            </a:buClr>
            <a:buSzPct val="95000"/>
            <a:buFont typeface="Wingdings 2"/>
            <a:buNone/>
            <a:defRPr/>
          </a:pPr>
          <a:r>
            <a:rPr lang="ru-RU" sz="1600" b="1" dirty="0" smtClean="0">
              <a:latin typeface="+mn-lt"/>
            </a:rPr>
            <a:t>         </a:t>
          </a: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это  форма жизнеустройства совершеннолетнего нетрудоспособного гражданина в условиях совместного проживания и ведения</a:t>
          </a:r>
        </a:p>
        <a:p>
          <a:pPr algn="ctr" fontAlgn="auto">
            <a:spcBef>
              <a:spcPts val="0"/>
            </a:spcBef>
            <a:spcAft>
              <a:spcPts val="0"/>
            </a:spcAft>
            <a:buClr>
              <a:schemeClr val="accent3"/>
            </a:buClr>
            <a:buSzPct val="95000"/>
            <a:buFont typeface="Wingdings 2"/>
            <a:buNone/>
            <a:defRPr/>
          </a:pP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   общего хозяйства с иным </a:t>
          </a: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физическим  </a:t>
          </a: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лицом</a:t>
          </a:r>
        </a:p>
        <a:p>
          <a:endParaRPr lang="ru-RU" sz="1600" dirty="0">
            <a:solidFill>
              <a:srgbClr val="993300"/>
            </a:solidFill>
          </a:endParaRPr>
        </a:p>
      </dgm:t>
    </dgm:pt>
    <dgm:pt modelId="{66DD2069-A23A-46DF-A304-3CA75F54879E}" type="parTrans" cxnId="{1197C393-911B-4502-ACB8-3CACE343277E}">
      <dgm:prSet/>
      <dgm:spPr/>
      <dgm:t>
        <a:bodyPr/>
        <a:lstStyle/>
        <a:p>
          <a:endParaRPr lang="ru-RU"/>
        </a:p>
      </dgm:t>
    </dgm:pt>
    <dgm:pt modelId="{28952D88-1E75-44E3-8BFC-D1E5BDAED00E}" type="sibTrans" cxnId="{1197C393-911B-4502-ACB8-3CACE343277E}">
      <dgm:prSet/>
      <dgm:spPr/>
      <dgm:t>
        <a:bodyPr/>
        <a:lstStyle/>
        <a:p>
          <a:endParaRPr lang="ru-RU"/>
        </a:p>
      </dgm:t>
    </dgm:pt>
    <dgm:pt modelId="{611F8ECB-FD98-46F6-9434-F11665AECE0C}">
      <dgm:prSet phldrT="[Текст]" custT="1"/>
      <dgm:spPr/>
      <dgm:t>
        <a:bodyPr/>
        <a:lstStyle/>
        <a:p>
          <a:r>
            <a:rPr lang="ru-RU" sz="1600" b="1" dirty="0" smtClean="0"/>
            <a:t>ПОСТАНОВЛЕНИЕ   СОВЕТА  МИНИСТРОВ   </a:t>
          </a:r>
        </a:p>
        <a:p>
          <a:r>
            <a:rPr lang="ru-RU" sz="1400" b="1" dirty="0" smtClean="0">
              <a:solidFill>
                <a:srgbClr val="993300"/>
              </a:solidFill>
            </a:rPr>
            <a:t>от  20  </a:t>
          </a:r>
          <a:r>
            <a:rPr lang="ru-RU" sz="1400" b="1" dirty="0" smtClean="0">
              <a:solidFill>
                <a:srgbClr val="993300"/>
              </a:solidFill>
            </a:rPr>
            <a:t>ноября 2017 </a:t>
          </a:r>
          <a:r>
            <a:rPr lang="ru-RU" sz="1400" b="1" dirty="0" smtClean="0">
              <a:solidFill>
                <a:srgbClr val="993300"/>
              </a:solidFill>
            </a:rPr>
            <a:t>года   № 864 </a:t>
          </a:r>
        </a:p>
        <a:p>
          <a:r>
            <a:rPr lang="ru-RU" sz="1400" b="1" dirty="0" smtClean="0">
              <a:solidFill>
                <a:srgbClr val="993300"/>
              </a:solidFill>
            </a:rPr>
            <a:t>«Об утверждении Положения о социальном обслуживании в замещающей семье и внесении дополнений и изменений в некоторые постановления Совета Министров Республики Беларусь»</a:t>
          </a:r>
          <a:endParaRPr lang="ru-RU" sz="1400" dirty="0">
            <a:solidFill>
              <a:srgbClr val="993300"/>
            </a:solidFill>
          </a:endParaRPr>
        </a:p>
      </dgm:t>
    </dgm:pt>
    <dgm:pt modelId="{641F5769-E698-4CB7-B3C5-1F18AE5FF439}" type="parTrans" cxnId="{6EDAF91F-FE4C-4423-8984-0A5D526CA41D}">
      <dgm:prSet/>
      <dgm:spPr/>
      <dgm:t>
        <a:bodyPr/>
        <a:lstStyle/>
        <a:p>
          <a:endParaRPr lang="ru-RU"/>
        </a:p>
      </dgm:t>
    </dgm:pt>
    <dgm:pt modelId="{460E59EF-3BBB-499D-977A-C4C3F0D6AD0B}" type="sibTrans" cxnId="{6EDAF91F-FE4C-4423-8984-0A5D526CA41D}">
      <dgm:prSet/>
      <dgm:spPr/>
      <dgm:t>
        <a:bodyPr/>
        <a:lstStyle/>
        <a:p>
          <a:endParaRPr lang="ru-RU"/>
        </a:p>
      </dgm:t>
    </dgm:pt>
    <dgm:pt modelId="{EECC20AA-A6D1-4C73-98D7-696866F4F234}">
      <dgm:prSet phldrT="[Текст]" custT="1"/>
      <dgm:spPr/>
      <dgm:t>
        <a:bodyPr/>
        <a:lstStyle/>
        <a:p>
          <a:r>
            <a:rPr lang="ru-RU" sz="1600" b="1" dirty="0" smtClean="0"/>
            <a:t>ЗАКОН РЕСПУБЛИКИ БЕЛАРУСЬ </a:t>
          </a:r>
          <a:br>
            <a:rPr lang="ru-RU" sz="1600" b="1" dirty="0" smtClean="0"/>
          </a:br>
          <a:r>
            <a:rPr lang="ru-RU" sz="1600" b="1" dirty="0" smtClean="0">
              <a:solidFill>
                <a:srgbClr val="993300"/>
              </a:solidFill>
            </a:rPr>
            <a:t>«О социальном  обслуживании» </a:t>
          </a:r>
        </a:p>
        <a:p>
          <a:r>
            <a:rPr lang="ru-RU" sz="1600" b="1" dirty="0" smtClean="0">
              <a:solidFill>
                <a:srgbClr val="993300"/>
              </a:solidFill>
            </a:rPr>
            <a:t>от 22 мая 2000 года №395-З</a:t>
          </a:r>
          <a:endParaRPr lang="ru-RU" sz="1600" dirty="0" smtClean="0">
            <a:solidFill>
              <a:srgbClr val="993300"/>
            </a:solidFill>
          </a:endParaRPr>
        </a:p>
        <a:p>
          <a:endParaRPr lang="ru-RU" sz="1400" dirty="0"/>
        </a:p>
      </dgm:t>
    </dgm:pt>
    <dgm:pt modelId="{B97ADBAC-BCA1-4FE2-B2D7-D2A60E0B8BBF}" type="sibTrans" cxnId="{DCB94BDD-AE28-4433-AA66-81E96C5E1525}">
      <dgm:prSet/>
      <dgm:spPr/>
      <dgm:t>
        <a:bodyPr/>
        <a:lstStyle/>
        <a:p>
          <a:endParaRPr lang="ru-RU"/>
        </a:p>
      </dgm:t>
    </dgm:pt>
    <dgm:pt modelId="{8DBB59FA-C4D8-441A-9E64-3290D726B59A}" type="parTrans" cxnId="{DCB94BDD-AE28-4433-AA66-81E96C5E1525}">
      <dgm:prSet/>
      <dgm:spPr/>
      <dgm:t>
        <a:bodyPr/>
        <a:lstStyle/>
        <a:p>
          <a:endParaRPr lang="ru-RU"/>
        </a:p>
      </dgm:t>
    </dgm:pt>
    <dgm:pt modelId="{E4D44B85-1052-4A4B-8A61-E88A0AA32746}" type="pres">
      <dgm:prSet presAssocID="{33F33AA6-6823-45B5-978F-5CF860489A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A69A2F-90D1-4D2A-A09D-F0C21BDFE197}" type="pres">
      <dgm:prSet presAssocID="{33F33AA6-6823-45B5-978F-5CF860489ADD}" presName="cycle" presStyleCnt="0"/>
      <dgm:spPr/>
    </dgm:pt>
    <dgm:pt modelId="{00795D2C-CED1-4636-9917-DD49307B89ED}" type="pres">
      <dgm:prSet presAssocID="{0F0ACBE0-E4DD-4665-8F77-CE7527750046}" presName="nodeFirstNode" presStyleLbl="node1" presStyleIdx="0" presStyleCnt="3" custScaleX="103354" custScaleY="84282" custRadScaleRad="116360" custRadScaleInc="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8CD85-FFDC-4076-A31F-99F8D4285678}" type="pres">
      <dgm:prSet presAssocID="{28952D88-1E75-44E3-8BFC-D1E5BDAED00E}" presName="sibTransFirstNode" presStyleLbl="bgShp" presStyleIdx="0" presStyleCnt="1" custLinFactNeighborX="1481" custLinFactNeighborY="7492"/>
      <dgm:spPr/>
      <dgm:t>
        <a:bodyPr/>
        <a:lstStyle/>
        <a:p>
          <a:endParaRPr lang="ru-RU"/>
        </a:p>
      </dgm:t>
    </dgm:pt>
    <dgm:pt modelId="{6AAEED8D-7F1B-49C3-9478-8DF1C6595411}" type="pres">
      <dgm:prSet presAssocID="{EECC20AA-A6D1-4C73-98D7-696866F4F234}" presName="nodeFollowingNodes" presStyleLbl="node1" presStyleIdx="1" presStyleCnt="3" custScaleX="73041" custScaleY="74084" custRadScaleRad="119294" custRadScaleInc="2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8A4C7-2E06-4024-AA28-3C4505748D44}" type="pres">
      <dgm:prSet presAssocID="{611F8ECB-FD98-46F6-9434-F11665AECE0C}" presName="nodeFollowingNodes" presStyleLbl="node1" presStyleIdx="2" presStyleCnt="3" custScaleX="78349" custScaleY="96263" custRadScaleRad="119117" custRadScaleInc="-1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40E7D2-38EB-4726-8B68-23EAD01E1C43}" type="presOf" srcId="{0F0ACBE0-E4DD-4665-8F77-CE7527750046}" destId="{00795D2C-CED1-4636-9917-DD49307B89ED}" srcOrd="0" destOrd="0" presId="urn:microsoft.com/office/officeart/2005/8/layout/cycle3"/>
    <dgm:cxn modelId="{4D15C8D3-D067-4A15-BD88-E29E717666CA}" type="presOf" srcId="{28952D88-1E75-44E3-8BFC-D1E5BDAED00E}" destId="{F318CD85-FFDC-4076-A31F-99F8D4285678}" srcOrd="0" destOrd="0" presId="urn:microsoft.com/office/officeart/2005/8/layout/cycle3"/>
    <dgm:cxn modelId="{FF25EAA3-F238-4281-A4FD-A99341FE9246}" type="presOf" srcId="{EECC20AA-A6D1-4C73-98D7-696866F4F234}" destId="{6AAEED8D-7F1B-49C3-9478-8DF1C6595411}" srcOrd="0" destOrd="0" presId="urn:microsoft.com/office/officeart/2005/8/layout/cycle3"/>
    <dgm:cxn modelId="{52DEC811-2116-4F1A-B26F-C34E02628EE7}" type="presOf" srcId="{33F33AA6-6823-45B5-978F-5CF860489ADD}" destId="{E4D44B85-1052-4A4B-8A61-E88A0AA32746}" srcOrd="0" destOrd="0" presId="urn:microsoft.com/office/officeart/2005/8/layout/cycle3"/>
    <dgm:cxn modelId="{1197C393-911B-4502-ACB8-3CACE343277E}" srcId="{33F33AA6-6823-45B5-978F-5CF860489ADD}" destId="{0F0ACBE0-E4DD-4665-8F77-CE7527750046}" srcOrd="0" destOrd="0" parTransId="{66DD2069-A23A-46DF-A304-3CA75F54879E}" sibTransId="{28952D88-1E75-44E3-8BFC-D1E5BDAED00E}"/>
    <dgm:cxn modelId="{3AD3A8E5-651E-4A85-91A5-65263CC37DC3}" type="presOf" srcId="{611F8ECB-FD98-46F6-9434-F11665AECE0C}" destId="{2AC8A4C7-2E06-4024-AA28-3C4505748D44}" srcOrd="0" destOrd="0" presId="urn:microsoft.com/office/officeart/2005/8/layout/cycle3"/>
    <dgm:cxn modelId="{DCB94BDD-AE28-4433-AA66-81E96C5E1525}" srcId="{33F33AA6-6823-45B5-978F-5CF860489ADD}" destId="{EECC20AA-A6D1-4C73-98D7-696866F4F234}" srcOrd="1" destOrd="0" parTransId="{8DBB59FA-C4D8-441A-9E64-3290D726B59A}" sibTransId="{B97ADBAC-BCA1-4FE2-B2D7-D2A60E0B8BBF}"/>
    <dgm:cxn modelId="{6EDAF91F-FE4C-4423-8984-0A5D526CA41D}" srcId="{33F33AA6-6823-45B5-978F-5CF860489ADD}" destId="{611F8ECB-FD98-46F6-9434-F11665AECE0C}" srcOrd="2" destOrd="0" parTransId="{641F5769-E698-4CB7-B3C5-1F18AE5FF439}" sibTransId="{460E59EF-3BBB-499D-977A-C4C3F0D6AD0B}"/>
    <dgm:cxn modelId="{D5D3B096-AB45-4224-BADB-652F2EF74934}" type="presParOf" srcId="{E4D44B85-1052-4A4B-8A61-E88A0AA32746}" destId="{B5A69A2F-90D1-4D2A-A09D-F0C21BDFE197}" srcOrd="0" destOrd="0" presId="urn:microsoft.com/office/officeart/2005/8/layout/cycle3"/>
    <dgm:cxn modelId="{8D1E9999-58F6-4DC9-A0AB-FD467683D6A6}" type="presParOf" srcId="{B5A69A2F-90D1-4D2A-A09D-F0C21BDFE197}" destId="{00795D2C-CED1-4636-9917-DD49307B89ED}" srcOrd="0" destOrd="0" presId="urn:microsoft.com/office/officeart/2005/8/layout/cycle3"/>
    <dgm:cxn modelId="{35DF1C60-BEF2-4DF7-B128-218362665072}" type="presParOf" srcId="{B5A69A2F-90D1-4D2A-A09D-F0C21BDFE197}" destId="{F318CD85-FFDC-4076-A31F-99F8D4285678}" srcOrd="1" destOrd="0" presId="urn:microsoft.com/office/officeart/2005/8/layout/cycle3"/>
    <dgm:cxn modelId="{A85F6CA7-6F67-4BC4-8474-1B71DF603C17}" type="presParOf" srcId="{B5A69A2F-90D1-4D2A-A09D-F0C21BDFE197}" destId="{6AAEED8D-7F1B-49C3-9478-8DF1C6595411}" srcOrd="2" destOrd="0" presId="urn:microsoft.com/office/officeart/2005/8/layout/cycle3"/>
    <dgm:cxn modelId="{6E4D7777-8747-4936-A538-C8D95C991A12}" type="presParOf" srcId="{B5A69A2F-90D1-4D2A-A09D-F0C21BDFE197}" destId="{2AC8A4C7-2E06-4024-AA28-3C4505748D44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7C4607-601A-4591-BCCD-50C427EED0B0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995289-5527-4B7E-88C1-D42AE29A607E}">
      <dgm:prSet phldrT="[Текст]"/>
      <dgm:spPr/>
      <dgm:t>
        <a:bodyPr/>
        <a:lstStyle/>
        <a:p>
          <a:r>
            <a:rPr lang="ru-RU" dirty="0" smtClean="0">
              <a:solidFill>
                <a:srgbClr val="17375E"/>
              </a:solidFill>
            </a:rPr>
            <a:t>1-3  месяц</a:t>
          </a:r>
          <a:endParaRPr lang="ru-RU" dirty="0">
            <a:solidFill>
              <a:srgbClr val="17375E"/>
            </a:solidFill>
          </a:endParaRPr>
        </a:p>
      </dgm:t>
    </dgm:pt>
    <dgm:pt modelId="{B24F4444-A512-4A71-AB7A-1BB69166FC54}" type="parTrans" cxnId="{A40254BC-600E-46FA-8C38-6832B4BD07EA}">
      <dgm:prSet/>
      <dgm:spPr/>
      <dgm:t>
        <a:bodyPr/>
        <a:lstStyle/>
        <a:p>
          <a:endParaRPr lang="ru-RU"/>
        </a:p>
      </dgm:t>
    </dgm:pt>
    <dgm:pt modelId="{B3A436FA-763C-4673-8E10-B6B943288201}" type="sibTrans" cxnId="{A40254BC-600E-46FA-8C38-6832B4BD07EA}">
      <dgm:prSet/>
      <dgm:spPr/>
      <dgm:t>
        <a:bodyPr/>
        <a:lstStyle/>
        <a:p>
          <a:endParaRPr lang="ru-RU"/>
        </a:p>
      </dgm:t>
    </dgm:pt>
    <dgm:pt modelId="{C1E08DFB-6198-4C1E-967C-496B1B0F4513}">
      <dgm:prSet phldrT="[Текст]"/>
      <dgm:spPr/>
      <dgm:t>
        <a:bodyPr/>
        <a:lstStyle/>
        <a:p>
          <a:r>
            <a:rPr lang="ru-RU" dirty="0" smtClean="0"/>
            <a:t>2 раза  в     месяц</a:t>
          </a:r>
          <a:endParaRPr lang="ru-RU" dirty="0"/>
        </a:p>
      </dgm:t>
    </dgm:pt>
    <dgm:pt modelId="{516C06C8-74DB-4A46-9A6E-C2B84899E91B}" type="parTrans" cxnId="{7C8438F2-7905-4BE1-A8D4-5DFC18F652BF}">
      <dgm:prSet/>
      <dgm:spPr/>
      <dgm:t>
        <a:bodyPr/>
        <a:lstStyle/>
        <a:p>
          <a:endParaRPr lang="ru-RU"/>
        </a:p>
      </dgm:t>
    </dgm:pt>
    <dgm:pt modelId="{21243625-471B-467F-8BF3-DB734F1F5187}" type="sibTrans" cxnId="{7C8438F2-7905-4BE1-A8D4-5DFC18F652BF}">
      <dgm:prSet/>
      <dgm:spPr/>
      <dgm:t>
        <a:bodyPr/>
        <a:lstStyle/>
        <a:p>
          <a:endParaRPr lang="ru-RU"/>
        </a:p>
      </dgm:t>
    </dgm:pt>
    <dgm:pt modelId="{E3BEC928-946F-4ADF-8147-9F40601C5DCB}">
      <dgm:prSet phldrT="[Текст]"/>
      <dgm:spPr/>
      <dgm:t>
        <a:bodyPr/>
        <a:lstStyle/>
        <a:p>
          <a:r>
            <a:rPr lang="ru-RU" dirty="0" smtClean="0">
              <a:solidFill>
                <a:srgbClr val="17375E"/>
              </a:solidFill>
            </a:rPr>
            <a:t>с 4 по 6 месяц</a:t>
          </a:r>
          <a:endParaRPr lang="ru-RU" dirty="0">
            <a:solidFill>
              <a:srgbClr val="17375E"/>
            </a:solidFill>
          </a:endParaRPr>
        </a:p>
      </dgm:t>
    </dgm:pt>
    <dgm:pt modelId="{27B40904-40C6-44BA-8EF7-3EAC0116CE7F}" type="parTrans" cxnId="{D62B5CBB-AD6B-4A54-905B-53720F2767A0}">
      <dgm:prSet/>
      <dgm:spPr/>
      <dgm:t>
        <a:bodyPr/>
        <a:lstStyle/>
        <a:p>
          <a:endParaRPr lang="ru-RU"/>
        </a:p>
      </dgm:t>
    </dgm:pt>
    <dgm:pt modelId="{34DB1381-9077-4374-8333-1444184C7FFA}" type="sibTrans" cxnId="{D62B5CBB-AD6B-4A54-905B-53720F2767A0}">
      <dgm:prSet/>
      <dgm:spPr/>
      <dgm:t>
        <a:bodyPr/>
        <a:lstStyle/>
        <a:p>
          <a:endParaRPr lang="ru-RU"/>
        </a:p>
      </dgm:t>
    </dgm:pt>
    <dgm:pt modelId="{C67AFD23-659A-4E86-8D6B-908F892C854C}">
      <dgm:prSet phldrT="[Текст]"/>
      <dgm:spPr/>
      <dgm:t>
        <a:bodyPr/>
        <a:lstStyle/>
        <a:p>
          <a:r>
            <a:rPr lang="ru-RU" dirty="0" smtClean="0"/>
            <a:t>1  раз в  месяц</a:t>
          </a:r>
          <a:endParaRPr lang="ru-RU" dirty="0"/>
        </a:p>
      </dgm:t>
    </dgm:pt>
    <dgm:pt modelId="{20C63BCA-3194-434A-8DA3-E94269AFA96C}" type="parTrans" cxnId="{330BBAFA-CCFC-4445-A9E4-63A25A099A29}">
      <dgm:prSet/>
      <dgm:spPr/>
      <dgm:t>
        <a:bodyPr/>
        <a:lstStyle/>
        <a:p>
          <a:endParaRPr lang="ru-RU"/>
        </a:p>
      </dgm:t>
    </dgm:pt>
    <dgm:pt modelId="{B49D3452-DBE1-46F3-8B08-07B89C5AD9A3}" type="sibTrans" cxnId="{330BBAFA-CCFC-4445-A9E4-63A25A099A29}">
      <dgm:prSet/>
      <dgm:spPr/>
      <dgm:t>
        <a:bodyPr/>
        <a:lstStyle/>
        <a:p>
          <a:endParaRPr lang="ru-RU"/>
        </a:p>
      </dgm:t>
    </dgm:pt>
    <dgm:pt modelId="{53786589-EE62-4633-B999-EE73C02D95BB}">
      <dgm:prSet phldrT="[Текст]"/>
      <dgm:spPr/>
      <dgm:t>
        <a:bodyPr/>
        <a:lstStyle/>
        <a:p>
          <a:r>
            <a:rPr lang="ru-RU" dirty="0" smtClean="0">
              <a:solidFill>
                <a:srgbClr val="17375E"/>
              </a:solidFill>
            </a:rPr>
            <a:t>с 7  месяца  по бессрочно</a:t>
          </a:r>
          <a:endParaRPr lang="ru-RU" dirty="0">
            <a:solidFill>
              <a:srgbClr val="17375E"/>
            </a:solidFill>
          </a:endParaRPr>
        </a:p>
      </dgm:t>
    </dgm:pt>
    <dgm:pt modelId="{DFC7017F-1EFF-4BDD-B4FB-4F66D6E859F4}" type="parTrans" cxnId="{7FC8BF65-95B5-480C-B4E9-90B1B62E8BC2}">
      <dgm:prSet/>
      <dgm:spPr/>
      <dgm:t>
        <a:bodyPr/>
        <a:lstStyle/>
        <a:p>
          <a:endParaRPr lang="ru-RU"/>
        </a:p>
      </dgm:t>
    </dgm:pt>
    <dgm:pt modelId="{325E7650-7500-4BE9-ADF0-E54602226BA7}" type="sibTrans" cxnId="{7FC8BF65-95B5-480C-B4E9-90B1B62E8BC2}">
      <dgm:prSet/>
      <dgm:spPr/>
      <dgm:t>
        <a:bodyPr/>
        <a:lstStyle/>
        <a:p>
          <a:endParaRPr lang="ru-RU"/>
        </a:p>
      </dgm:t>
    </dgm:pt>
    <dgm:pt modelId="{342DFD0B-4B41-4A6A-80BD-1BECEE76EE0C}">
      <dgm:prSet phldrT="[Текст]"/>
      <dgm:spPr/>
      <dgm:t>
        <a:bodyPr/>
        <a:lstStyle/>
        <a:p>
          <a:r>
            <a:rPr lang="ru-RU" dirty="0" smtClean="0"/>
            <a:t>1  раз  в  квартал</a:t>
          </a:r>
          <a:endParaRPr lang="ru-RU" dirty="0"/>
        </a:p>
      </dgm:t>
    </dgm:pt>
    <dgm:pt modelId="{722B4816-5707-4392-A1DA-928C021B7B37}" type="parTrans" cxnId="{5C0CA71F-024F-4327-A535-1A9B3CD7CEC5}">
      <dgm:prSet/>
      <dgm:spPr/>
      <dgm:t>
        <a:bodyPr/>
        <a:lstStyle/>
        <a:p>
          <a:endParaRPr lang="ru-RU"/>
        </a:p>
      </dgm:t>
    </dgm:pt>
    <dgm:pt modelId="{FE38043F-3110-4615-BADA-EFE2906F7CB0}" type="sibTrans" cxnId="{5C0CA71F-024F-4327-A535-1A9B3CD7CEC5}">
      <dgm:prSet/>
      <dgm:spPr/>
      <dgm:t>
        <a:bodyPr/>
        <a:lstStyle/>
        <a:p>
          <a:endParaRPr lang="ru-RU"/>
        </a:p>
      </dgm:t>
    </dgm:pt>
    <dgm:pt modelId="{A718C6C8-07BF-40FB-B734-E78C9B35FA97}" type="pres">
      <dgm:prSet presAssocID="{C47C4607-601A-4591-BCCD-50C427EED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E09072-2A0C-477D-9A28-C687893B266D}" type="pres">
      <dgm:prSet presAssocID="{C47C4607-601A-4591-BCCD-50C427EED0B0}" presName="tSp" presStyleCnt="0"/>
      <dgm:spPr/>
    </dgm:pt>
    <dgm:pt modelId="{52803B2D-719A-4434-8887-3EBE96C33579}" type="pres">
      <dgm:prSet presAssocID="{C47C4607-601A-4591-BCCD-50C427EED0B0}" presName="bSp" presStyleCnt="0"/>
      <dgm:spPr/>
    </dgm:pt>
    <dgm:pt modelId="{437A0D65-33F3-43C0-BB22-B263BCA79D89}" type="pres">
      <dgm:prSet presAssocID="{C47C4607-601A-4591-BCCD-50C427EED0B0}" presName="process" presStyleCnt="0"/>
      <dgm:spPr/>
    </dgm:pt>
    <dgm:pt modelId="{5A60BD8E-3A6D-43E6-9E5A-FA7D6455D401}" type="pres">
      <dgm:prSet presAssocID="{FD995289-5527-4B7E-88C1-D42AE29A607E}" presName="composite1" presStyleCnt="0"/>
      <dgm:spPr/>
    </dgm:pt>
    <dgm:pt modelId="{F25ED373-7A74-46D3-8452-E49590A11CB2}" type="pres">
      <dgm:prSet presAssocID="{FD995289-5527-4B7E-88C1-D42AE29A607E}" presName="dummyNode1" presStyleLbl="node1" presStyleIdx="0" presStyleCnt="3"/>
      <dgm:spPr/>
    </dgm:pt>
    <dgm:pt modelId="{27424DFF-76E9-4350-81FF-7F1704B60B2B}" type="pres">
      <dgm:prSet presAssocID="{FD995289-5527-4B7E-88C1-D42AE29A607E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DDE07D-7DEA-47EC-9EF2-D2CD86666413}" type="pres">
      <dgm:prSet presAssocID="{FD995289-5527-4B7E-88C1-D42AE29A607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F3D21-CD16-4677-A8EE-61709C904621}" type="pres">
      <dgm:prSet presAssocID="{FD995289-5527-4B7E-88C1-D42AE29A607E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76AFA-C80E-43AA-A7C2-86F84955FF1C}" type="pres">
      <dgm:prSet presAssocID="{FD995289-5527-4B7E-88C1-D42AE29A607E}" presName="connSite1" presStyleCnt="0"/>
      <dgm:spPr/>
    </dgm:pt>
    <dgm:pt modelId="{2EFF41ED-D3C4-4216-B46C-2F6C25D557BA}" type="pres">
      <dgm:prSet presAssocID="{B3A436FA-763C-4673-8E10-B6B943288201}" presName="Name9" presStyleLbl="sibTrans2D1" presStyleIdx="0" presStyleCnt="2"/>
      <dgm:spPr/>
      <dgm:t>
        <a:bodyPr/>
        <a:lstStyle/>
        <a:p>
          <a:endParaRPr lang="ru-RU"/>
        </a:p>
      </dgm:t>
    </dgm:pt>
    <dgm:pt modelId="{CA144ECE-4AD7-47FF-8B1D-0C1EA158C170}" type="pres">
      <dgm:prSet presAssocID="{E3BEC928-946F-4ADF-8147-9F40601C5DCB}" presName="composite2" presStyleCnt="0"/>
      <dgm:spPr/>
    </dgm:pt>
    <dgm:pt modelId="{E06C23E0-474B-4C57-9B9F-AF51A331AEE3}" type="pres">
      <dgm:prSet presAssocID="{E3BEC928-946F-4ADF-8147-9F40601C5DCB}" presName="dummyNode2" presStyleLbl="node1" presStyleIdx="0" presStyleCnt="3"/>
      <dgm:spPr/>
    </dgm:pt>
    <dgm:pt modelId="{BDFFE1C4-5757-4F9B-BB84-0911AE713C4D}" type="pres">
      <dgm:prSet presAssocID="{E3BEC928-946F-4ADF-8147-9F40601C5DCB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21C92-6538-4CC9-A629-6691A9A78CCA}" type="pres">
      <dgm:prSet presAssocID="{E3BEC928-946F-4ADF-8147-9F40601C5DCB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DDC0D-8E34-4F44-8783-B30AAE404E9F}" type="pres">
      <dgm:prSet presAssocID="{E3BEC928-946F-4ADF-8147-9F40601C5DCB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D6080-3A71-498A-953B-13EC8C0FCC1E}" type="pres">
      <dgm:prSet presAssocID="{E3BEC928-946F-4ADF-8147-9F40601C5DCB}" presName="connSite2" presStyleCnt="0"/>
      <dgm:spPr/>
    </dgm:pt>
    <dgm:pt modelId="{62D97E41-2E97-405B-B483-004795E78520}" type="pres">
      <dgm:prSet presAssocID="{34DB1381-9077-4374-8333-1444184C7FFA}" presName="Name18" presStyleLbl="sibTrans2D1" presStyleIdx="1" presStyleCnt="2"/>
      <dgm:spPr/>
      <dgm:t>
        <a:bodyPr/>
        <a:lstStyle/>
        <a:p>
          <a:endParaRPr lang="ru-RU"/>
        </a:p>
      </dgm:t>
    </dgm:pt>
    <dgm:pt modelId="{7D1C293F-A1A0-4497-A554-898A78F65384}" type="pres">
      <dgm:prSet presAssocID="{53786589-EE62-4633-B999-EE73C02D95BB}" presName="composite1" presStyleCnt="0"/>
      <dgm:spPr/>
    </dgm:pt>
    <dgm:pt modelId="{4E7CF96F-2B81-4821-B470-D1182684E73A}" type="pres">
      <dgm:prSet presAssocID="{53786589-EE62-4633-B999-EE73C02D95BB}" presName="dummyNode1" presStyleLbl="node1" presStyleIdx="1" presStyleCnt="3"/>
      <dgm:spPr/>
    </dgm:pt>
    <dgm:pt modelId="{A233E114-785B-44F5-BF0D-5FC7BE92A932}" type="pres">
      <dgm:prSet presAssocID="{53786589-EE62-4633-B999-EE73C02D95B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4026BF-912C-40AE-9439-FD1C649C5579}" type="pres">
      <dgm:prSet presAssocID="{53786589-EE62-4633-B999-EE73C02D95B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742C8-2044-464F-B365-B081CAC01368}" type="pres">
      <dgm:prSet presAssocID="{53786589-EE62-4633-B999-EE73C02D95B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7D888-D42D-49BE-BCCE-D8AA4EB53E5C}" type="pres">
      <dgm:prSet presAssocID="{53786589-EE62-4633-B999-EE73C02D95BB}" presName="connSite1" presStyleCnt="0"/>
      <dgm:spPr/>
    </dgm:pt>
  </dgm:ptLst>
  <dgm:cxnLst>
    <dgm:cxn modelId="{CC22144D-37B7-479E-ACC2-8C03E3EFA08D}" type="presOf" srcId="{C67AFD23-659A-4E86-8D6B-908F892C854C}" destId="{BDFFE1C4-5757-4F9B-BB84-0911AE713C4D}" srcOrd="0" destOrd="0" presId="urn:microsoft.com/office/officeart/2005/8/layout/hProcess4"/>
    <dgm:cxn modelId="{82A42AD7-3233-44DE-A501-E1F25B306F90}" type="presOf" srcId="{342DFD0B-4B41-4A6A-80BD-1BECEE76EE0C}" destId="{5D4026BF-912C-40AE-9439-FD1C649C5579}" srcOrd="1" destOrd="0" presId="urn:microsoft.com/office/officeart/2005/8/layout/hProcess4"/>
    <dgm:cxn modelId="{EDA0D1D9-6589-448D-9427-033DB4F594BB}" type="presOf" srcId="{C1E08DFB-6198-4C1E-967C-496B1B0F4513}" destId="{17DDE07D-7DEA-47EC-9EF2-D2CD86666413}" srcOrd="1" destOrd="0" presId="urn:microsoft.com/office/officeart/2005/8/layout/hProcess4"/>
    <dgm:cxn modelId="{A40254BC-600E-46FA-8C38-6832B4BD07EA}" srcId="{C47C4607-601A-4591-BCCD-50C427EED0B0}" destId="{FD995289-5527-4B7E-88C1-D42AE29A607E}" srcOrd="0" destOrd="0" parTransId="{B24F4444-A512-4A71-AB7A-1BB69166FC54}" sibTransId="{B3A436FA-763C-4673-8E10-B6B943288201}"/>
    <dgm:cxn modelId="{7C8438F2-7905-4BE1-A8D4-5DFC18F652BF}" srcId="{FD995289-5527-4B7E-88C1-D42AE29A607E}" destId="{C1E08DFB-6198-4C1E-967C-496B1B0F4513}" srcOrd="0" destOrd="0" parTransId="{516C06C8-74DB-4A46-9A6E-C2B84899E91B}" sibTransId="{21243625-471B-467F-8BF3-DB734F1F5187}"/>
    <dgm:cxn modelId="{D62B5CBB-AD6B-4A54-905B-53720F2767A0}" srcId="{C47C4607-601A-4591-BCCD-50C427EED0B0}" destId="{E3BEC928-946F-4ADF-8147-9F40601C5DCB}" srcOrd="1" destOrd="0" parTransId="{27B40904-40C6-44BA-8EF7-3EAC0116CE7F}" sibTransId="{34DB1381-9077-4374-8333-1444184C7FFA}"/>
    <dgm:cxn modelId="{3D819A50-FEAB-41B3-8990-020460E8F7E7}" type="presOf" srcId="{E3BEC928-946F-4ADF-8147-9F40601C5DCB}" destId="{5B5DDC0D-8E34-4F44-8783-B30AAE404E9F}" srcOrd="0" destOrd="0" presId="urn:microsoft.com/office/officeart/2005/8/layout/hProcess4"/>
    <dgm:cxn modelId="{73AEE159-C5D6-4790-BBDD-53B3DF7233B2}" type="presOf" srcId="{34DB1381-9077-4374-8333-1444184C7FFA}" destId="{62D97E41-2E97-405B-B483-004795E78520}" srcOrd="0" destOrd="0" presId="urn:microsoft.com/office/officeart/2005/8/layout/hProcess4"/>
    <dgm:cxn modelId="{06647242-2E84-42D0-B321-E479427CBA92}" type="presOf" srcId="{C67AFD23-659A-4E86-8D6B-908F892C854C}" destId="{45021C92-6538-4CC9-A629-6691A9A78CCA}" srcOrd="1" destOrd="0" presId="urn:microsoft.com/office/officeart/2005/8/layout/hProcess4"/>
    <dgm:cxn modelId="{7FC8BF65-95B5-480C-B4E9-90B1B62E8BC2}" srcId="{C47C4607-601A-4591-BCCD-50C427EED0B0}" destId="{53786589-EE62-4633-B999-EE73C02D95BB}" srcOrd="2" destOrd="0" parTransId="{DFC7017F-1EFF-4BDD-B4FB-4F66D6E859F4}" sibTransId="{325E7650-7500-4BE9-ADF0-E54602226BA7}"/>
    <dgm:cxn modelId="{0D9BCD81-7735-48F8-B251-497A741C95F6}" type="presOf" srcId="{FD995289-5527-4B7E-88C1-D42AE29A607E}" destId="{85EF3D21-CD16-4677-A8EE-61709C904621}" srcOrd="0" destOrd="0" presId="urn:microsoft.com/office/officeart/2005/8/layout/hProcess4"/>
    <dgm:cxn modelId="{E5844E3F-B998-4025-A86F-E16439DCDFDB}" type="presOf" srcId="{C1E08DFB-6198-4C1E-967C-496B1B0F4513}" destId="{27424DFF-76E9-4350-81FF-7F1704B60B2B}" srcOrd="0" destOrd="0" presId="urn:microsoft.com/office/officeart/2005/8/layout/hProcess4"/>
    <dgm:cxn modelId="{B22CF254-77E2-4D4A-B948-DDDCCA5AD2B2}" type="presOf" srcId="{53786589-EE62-4633-B999-EE73C02D95BB}" destId="{4FA742C8-2044-464F-B365-B081CAC01368}" srcOrd="0" destOrd="0" presId="urn:microsoft.com/office/officeart/2005/8/layout/hProcess4"/>
    <dgm:cxn modelId="{330BBAFA-CCFC-4445-A9E4-63A25A099A29}" srcId="{E3BEC928-946F-4ADF-8147-9F40601C5DCB}" destId="{C67AFD23-659A-4E86-8D6B-908F892C854C}" srcOrd="0" destOrd="0" parTransId="{20C63BCA-3194-434A-8DA3-E94269AFA96C}" sibTransId="{B49D3452-DBE1-46F3-8B08-07B89C5AD9A3}"/>
    <dgm:cxn modelId="{9B01E0D3-24A7-40AF-839E-3859B4B8CC08}" type="presOf" srcId="{B3A436FA-763C-4673-8E10-B6B943288201}" destId="{2EFF41ED-D3C4-4216-B46C-2F6C25D557BA}" srcOrd="0" destOrd="0" presId="urn:microsoft.com/office/officeart/2005/8/layout/hProcess4"/>
    <dgm:cxn modelId="{4C02529A-8E21-42AE-809B-615F9EBB0AC4}" type="presOf" srcId="{342DFD0B-4B41-4A6A-80BD-1BECEE76EE0C}" destId="{A233E114-785B-44F5-BF0D-5FC7BE92A932}" srcOrd="0" destOrd="0" presId="urn:microsoft.com/office/officeart/2005/8/layout/hProcess4"/>
    <dgm:cxn modelId="{30DE7C29-B4AD-4B9C-9571-B37A660F9660}" type="presOf" srcId="{C47C4607-601A-4591-BCCD-50C427EED0B0}" destId="{A718C6C8-07BF-40FB-B734-E78C9B35FA97}" srcOrd="0" destOrd="0" presId="urn:microsoft.com/office/officeart/2005/8/layout/hProcess4"/>
    <dgm:cxn modelId="{5C0CA71F-024F-4327-A535-1A9B3CD7CEC5}" srcId="{53786589-EE62-4633-B999-EE73C02D95BB}" destId="{342DFD0B-4B41-4A6A-80BD-1BECEE76EE0C}" srcOrd="0" destOrd="0" parTransId="{722B4816-5707-4392-A1DA-928C021B7B37}" sibTransId="{FE38043F-3110-4615-BADA-EFE2906F7CB0}"/>
    <dgm:cxn modelId="{6CC435C4-E0E0-4031-A435-F3DB9277D902}" type="presParOf" srcId="{A718C6C8-07BF-40FB-B734-E78C9B35FA97}" destId="{D8E09072-2A0C-477D-9A28-C687893B266D}" srcOrd="0" destOrd="0" presId="urn:microsoft.com/office/officeart/2005/8/layout/hProcess4"/>
    <dgm:cxn modelId="{56CF986A-C13C-4C68-B688-4AAC6DD5D5D1}" type="presParOf" srcId="{A718C6C8-07BF-40FB-B734-E78C9B35FA97}" destId="{52803B2D-719A-4434-8887-3EBE96C33579}" srcOrd="1" destOrd="0" presId="urn:microsoft.com/office/officeart/2005/8/layout/hProcess4"/>
    <dgm:cxn modelId="{E565CEAA-2063-4277-BAE5-1A292A190E21}" type="presParOf" srcId="{A718C6C8-07BF-40FB-B734-E78C9B35FA97}" destId="{437A0D65-33F3-43C0-BB22-B263BCA79D89}" srcOrd="2" destOrd="0" presId="urn:microsoft.com/office/officeart/2005/8/layout/hProcess4"/>
    <dgm:cxn modelId="{3965C78C-DC9B-4D0B-BF00-E6C9F6F2B6E4}" type="presParOf" srcId="{437A0D65-33F3-43C0-BB22-B263BCA79D89}" destId="{5A60BD8E-3A6D-43E6-9E5A-FA7D6455D401}" srcOrd="0" destOrd="0" presId="urn:microsoft.com/office/officeart/2005/8/layout/hProcess4"/>
    <dgm:cxn modelId="{BD7581FB-923F-465A-8E28-DD7A928AD835}" type="presParOf" srcId="{5A60BD8E-3A6D-43E6-9E5A-FA7D6455D401}" destId="{F25ED373-7A74-46D3-8452-E49590A11CB2}" srcOrd="0" destOrd="0" presId="urn:microsoft.com/office/officeart/2005/8/layout/hProcess4"/>
    <dgm:cxn modelId="{84A2DC33-91AE-4717-8937-53A173AAF7B0}" type="presParOf" srcId="{5A60BD8E-3A6D-43E6-9E5A-FA7D6455D401}" destId="{27424DFF-76E9-4350-81FF-7F1704B60B2B}" srcOrd="1" destOrd="0" presId="urn:microsoft.com/office/officeart/2005/8/layout/hProcess4"/>
    <dgm:cxn modelId="{37146437-0CD6-459D-917E-E0DA1ED38C8C}" type="presParOf" srcId="{5A60BD8E-3A6D-43E6-9E5A-FA7D6455D401}" destId="{17DDE07D-7DEA-47EC-9EF2-D2CD86666413}" srcOrd="2" destOrd="0" presId="urn:microsoft.com/office/officeart/2005/8/layout/hProcess4"/>
    <dgm:cxn modelId="{462E5D3D-6282-4CE4-8390-FA93FB630360}" type="presParOf" srcId="{5A60BD8E-3A6D-43E6-9E5A-FA7D6455D401}" destId="{85EF3D21-CD16-4677-A8EE-61709C904621}" srcOrd="3" destOrd="0" presId="urn:microsoft.com/office/officeart/2005/8/layout/hProcess4"/>
    <dgm:cxn modelId="{9B05EB41-1B13-4B3A-B870-A62B1504CDD7}" type="presParOf" srcId="{5A60BD8E-3A6D-43E6-9E5A-FA7D6455D401}" destId="{45F76AFA-C80E-43AA-A7C2-86F84955FF1C}" srcOrd="4" destOrd="0" presId="urn:microsoft.com/office/officeart/2005/8/layout/hProcess4"/>
    <dgm:cxn modelId="{500B1F9E-2655-48CE-8477-90E896C405BC}" type="presParOf" srcId="{437A0D65-33F3-43C0-BB22-B263BCA79D89}" destId="{2EFF41ED-D3C4-4216-B46C-2F6C25D557BA}" srcOrd="1" destOrd="0" presId="urn:microsoft.com/office/officeart/2005/8/layout/hProcess4"/>
    <dgm:cxn modelId="{569D3A9F-6281-47D0-B0E1-7280A88CDD49}" type="presParOf" srcId="{437A0D65-33F3-43C0-BB22-B263BCA79D89}" destId="{CA144ECE-4AD7-47FF-8B1D-0C1EA158C170}" srcOrd="2" destOrd="0" presId="urn:microsoft.com/office/officeart/2005/8/layout/hProcess4"/>
    <dgm:cxn modelId="{93449CA3-181B-47F7-90DE-2AE45CF37E8D}" type="presParOf" srcId="{CA144ECE-4AD7-47FF-8B1D-0C1EA158C170}" destId="{E06C23E0-474B-4C57-9B9F-AF51A331AEE3}" srcOrd="0" destOrd="0" presId="urn:microsoft.com/office/officeart/2005/8/layout/hProcess4"/>
    <dgm:cxn modelId="{88B885F7-94B4-4725-B915-4D663A7E50C6}" type="presParOf" srcId="{CA144ECE-4AD7-47FF-8B1D-0C1EA158C170}" destId="{BDFFE1C4-5757-4F9B-BB84-0911AE713C4D}" srcOrd="1" destOrd="0" presId="urn:microsoft.com/office/officeart/2005/8/layout/hProcess4"/>
    <dgm:cxn modelId="{2E42508F-294A-4499-86CE-8158998772A7}" type="presParOf" srcId="{CA144ECE-4AD7-47FF-8B1D-0C1EA158C170}" destId="{45021C92-6538-4CC9-A629-6691A9A78CCA}" srcOrd="2" destOrd="0" presId="urn:microsoft.com/office/officeart/2005/8/layout/hProcess4"/>
    <dgm:cxn modelId="{10D86BCD-2B38-4BD8-A028-A384C637666C}" type="presParOf" srcId="{CA144ECE-4AD7-47FF-8B1D-0C1EA158C170}" destId="{5B5DDC0D-8E34-4F44-8783-B30AAE404E9F}" srcOrd="3" destOrd="0" presId="urn:microsoft.com/office/officeart/2005/8/layout/hProcess4"/>
    <dgm:cxn modelId="{B8641252-D183-4E94-9A78-DFDDF8166FD5}" type="presParOf" srcId="{CA144ECE-4AD7-47FF-8B1D-0C1EA158C170}" destId="{82BD6080-3A71-498A-953B-13EC8C0FCC1E}" srcOrd="4" destOrd="0" presId="urn:microsoft.com/office/officeart/2005/8/layout/hProcess4"/>
    <dgm:cxn modelId="{1760E4F1-5FE7-4BEC-B08A-5A37F63DBF5B}" type="presParOf" srcId="{437A0D65-33F3-43C0-BB22-B263BCA79D89}" destId="{62D97E41-2E97-405B-B483-004795E78520}" srcOrd="3" destOrd="0" presId="urn:microsoft.com/office/officeart/2005/8/layout/hProcess4"/>
    <dgm:cxn modelId="{1F99BC3D-9B2D-47A3-B8F1-149B8498A095}" type="presParOf" srcId="{437A0D65-33F3-43C0-BB22-B263BCA79D89}" destId="{7D1C293F-A1A0-4497-A554-898A78F65384}" srcOrd="4" destOrd="0" presId="urn:microsoft.com/office/officeart/2005/8/layout/hProcess4"/>
    <dgm:cxn modelId="{84B06717-E5FC-4BA9-B290-97471CB5B60B}" type="presParOf" srcId="{7D1C293F-A1A0-4497-A554-898A78F65384}" destId="{4E7CF96F-2B81-4821-B470-D1182684E73A}" srcOrd="0" destOrd="0" presId="urn:microsoft.com/office/officeart/2005/8/layout/hProcess4"/>
    <dgm:cxn modelId="{667EC496-A25F-4E84-9BD9-22A9F3B17F22}" type="presParOf" srcId="{7D1C293F-A1A0-4497-A554-898A78F65384}" destId="{A233E114-785B-44F5-BF0D-5FC7BE92A932}" srcOrd="1" destOrd="0" presId="urn:microsoft.com/office/officeart/2005/8/layout/hProcess4"/>
    <dgm:cxn modelId="{26BD7053-61D5-410A-8107-545A6427B6FA}" type="presParOf" srcId="{7D1C293F-A1A0-4497-A554-898A78F65384}" destId="{5D4026BF-912C-40AE-9439-FD1C649C5579}" srcOrd="2" destOrd="0" presId="urn:microsoft.com/office/officeart/2005/8/layout/hProcess4"/>
    <dgm:cxn modelId="{F203456D-E4A8-4837-BFE2-7F6E65F24221}" type="presParOf" srcId="{7D1C293F-A1A0-4497-A554-898A78F65384}" destId="{4FA742C8-2044-464F-B365-B081CAC01368}" srcOrd="3" destOrd="0" presId="urn:microsoft.com/office/officeart/2005/8/layout/hProcess4"/>
    <dgm:cxn modelId="{BC34EA74-D5A0-4FD1-8A9F-2E7A216C7150}" type="presParOf" srcId="{7D1C293F-A1A0-4497-A554-898A78F65384}" destId="{2587D888-D42D-49BE-BCCE-D8AA4EB53E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5DC075-5A7A-49D9-84BD-CC567B263A3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86EE6F-4538-43DE-BD27-4B4A11740F4F}">
      <dgm:prSet phldrT="[Текст]"/>
      <dgm:spPr/>
      <dgm:t>
        <a:bodyPr/>
        <a:lstStyle/>
        <a:p>
          <a:r>
            <a:rPr lang="ru-RU" b="1" dirty="0" smtClean="0"/>
            <a:t>ОБЩИЙ БЮДЖЕТ СЕМЬИ</a:t>
          </a:r>
        </a:p>
        <a:p>
          <a:r>
            <a:rPr lang="ru-RU" dirty="0" smtClean="0"/>
            <a:t>(формируется по согласию)</a:t>
          </a:r>
          <a:endParaRPr lang="ru-RU" dirty="0"/>
        </a:p>
      </dgm:t>
    </dgm:pt>
    <dgm:pt modelId="{1AC679AB-CA67-41BE-81EA-004BC573D50A}" type="parTrans" cxnId="{F2319964-BEBC-4D34-B1F1-BCFB30F5B66C}">
      <dgm:prSet/>
      <dgm:spPr/>
      <dgm:t>
        <a:bodyPr/>
        <a:lstStyle/>
        <a:p>
          <a:endParaRPr lang="ru-RU"/>
        </a:p>
      </dgm:t>
    </dgm:pt>
    <dgm:pt modelId="{1AC0F426-C97C-4C3B-B15B-928962CBF905}" type="sibTrans" cxnId="{F2319964-BEBC-4D34-B1F1-BCFB30F5B66C}">
      <dgm:prSet/>
      <dgm:spPr/>
      <dgm:t>
        <a:bodyPr/>
        <a:lstStyle/>
        <a:p>
          <a:endParaRPr lang="ru-RU"/>
        </a:p>
      </dgm:t>
    </dgm:pt>
    <dgm:pt modelId="{961D19C1-79D6-402F-9910-092FFACAAF55}">
      <dgm:prSet phldrT="[Текст]"/>
      <dgm:spPr/>
      <dgm:t>
        <a:bodyPr/>
        <a:lstStyle/>
        <a:p>
          <a:r>
            <a:rPr lang="ru-RU" b="1" dirty="0" smtClean="0"/>
            <a:t>ПОДОПЕЧНЫЙ</a:t>
          </a:r>
        </a:p>
        <a:p>
          <a:r>
            <a:rPr lang="ru-RU" dirty="0" smtClean="0"/>
            <a:t>(Не более75% дохода)</a:t>
          </a:r>
          <a:endParaRPr lang="ru-RU" dirty="0"/>
        </a:p>
      </dgm:t>
    </dgm:pt>
    <dgm:pt modelId="{3C577AD7-B57A-461D-9BA6-59B1D8A21420}" type="parTrans" cxnId="{837E7C69-D6D8-4163-953F-DB5CF40B75B4}">
      <dgm:prSet/>
      <dgm:spPr/>
      <dgm:t>
        <a:bodyPr/>
        <a:lstStyle/>
        <a:p>
          <a:endParaRPr lang="ru-RU"/>
        </a:p>
      </dgm:t>
    </dgm:pt>
    <dgm:pt modelId="{196D201B-2C16-4A55-ABE1-2F59EC4EEC34}" type="sibTrans" cxnId="{837E7C69-D6D8-4163-953F-DB5CF40B75B4}">
      <dgm:prSet/>
      <dgm:spPr/>
      <dgm:t>
        <a:bodyPr/>
        <a:lstStyle/>
        <a:p>
          <a:endParaRPr lang="ru-RU"/>
        </a:p>
      </dgm:t>
    </dgm:pt>
    <dgm:pt modelId="{000BCFA3-5D09-4BFC-B7DB-6A616767BA19}">
      <dgm:prSet phldrT="[Текст]"/>
      <dgm:spPr/>
      <dgm:t>
        <a:bodyPr/>
        <a:lstStyle/>
        <a:p>
          <a:r>
            <a:rPr lang="ru-RU" b="1" dirty="0" smtClean="0"/>
            <a:t>ПОМОЩНИК</a:t>
          </a:r>
        </a:p>
        <a:p>
          <a:r>
            <a:rPr lang="ru-RU" dirty="0" smtClean="0"/>
            <a:t>(по желанию)</a:t>
          </a:r>
          <a:endParaRPr lang="ru-RU" dirty="0"/>
        </a:p>
      </dgm:t>
    </dgm:pt>
    <dgm:pt modelId="{6E0AF718-82CD-4EFF-8994-60A1E11C2B2F}" type="parTrans" cxnId="{38A625D8-BFD0-4F75-B791-441ABD9A9910}">
      <dgm:prSet/>
      <dgm:spPr/>
      <dgm:t>
        <a:bodyPr/>
        <a:lstStyle/>
        <a:p>
          <a:endParaRPr lang="ru-RU"/>
        </a:p>
      </dgm:t>
    </dgm:pt>
    <dgm:pt modelId="{C3CA03BD-9C00-4995-857A-D808C7788A4F}" type="sibTrans" cxnId="{38A625D8-BFD0-4F75-B791-441ABD9A9910}">
      <dgm:prSet/>
      <dgm:spPr/>
      <dgm:t>
        <a:bodyPr/>
        <a:lstStyle/>
        <a:p>
          <a:endParaRPr lang="ru-RU"/>
        </a:p>
      </dgm:t>
    </dgm:pt>
    <dgm:pt modelId="{4F7B4742-8257-418D-A896-0D95552B5A49}" type="pres">
      <dgm:prSet presAssocID="{F25DC075-5A7A-49D9-84BD-CC567B263A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ECAF6E-4912-42D7-ACC8-AD8671F18A74}" type="pres">
      <dgm:prSet presAssocID="{5F86EE6F-4538-43DE-BD27-4B4A11740F4F}" presName="hierRoot1" presStyleCnt="0"/>
      <dgm:spPr/>
    </dgm:pt>
    <dgm:pt modelId="{2DBCA83E-58D8-482B-82D0-93A40C3FBE13}" type="pres">
      <dgm:prSet presAssocID="{5F86EE6F-4538-43DE-BD27-4B4A11740F4F}" presName="composite" presStyleCnt="0"/>
      <dgm:spPr/>
    </dgm:pt>
    <dgm:pt modelId="{5C44B91F-62C9-4AEF-802C-147480D8E139}" type="pres">
      <dgm:prSet presAssocID="{5F86EE6F-4538-43DE-BD27-4B4A11740F4F}" presName="background" presStyleLbl="node0" presStyleIdx="0" presStyleCnt="1"/>
      <dgm:spPr/>
    </dgm:pt>
    <dgm:pt modelId="{22809270-9F5A-4034-B57F-C058EFA3AB6A}" type="pres">
      <dgm:prSet presAssocID="{5F86EE6F-4538-43DE-BD27-4B4A11740F4F}" presName="text" presStyleLbl="fgAcc0" presStyleIdx="0" presStyleCnt="1" custScaleX="155531" custScaleY="1833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39CAF7-A166-4F69-8C0A-AA96FA80685C}" type="pres">
      <dgm:prSet presAssocID="{5F86EE6F-4538-43DE-BD27-4B4A11740F4F}" presName="hierChild2" presStyleCnt="0"/>
      <dgm:spPr/>
    </dgm:pt>
    <dgm:pt modelId="{7339529E-1147-4B3E-A569-0BEDD9A39358}" type="pres">
      <dgm:prSet presAssocID="{3C577AD7-B57A-461D-9BA6-59B1D8A2142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5195899-B7C6-4F3B-A902-49AB117D4252}" type="pres">
      <dgm:prSet presAssocID="{961D19C1-79D6-402F-9910-092FFACAAF55}" presName="hierRoot2" presStyleCnt="0"/>
      <dgm:spPr/>
    </dgm:pt>
    <dgm:pt modelId="{BCE187ED-08D6-49BB-AF27-9C148F25CDEB}" type="pres">
      <dgm:prSet presAssocID="{961D19C1-79D6-402F-9910-092FFACAAF55}" presName="composite2" presStyleCnt="0"/>
      <dgm:spPr/>
    </dgm:pt>
    <dgm:pt modelId="{5F1C2A5A-B053-41DF-8148-49B1296E463A}" type="pres">
      <dgm:prSet presAssocID="{961D19C1-79D6-402F-9910-092FFACAAF55}" presName="background2" presStyleLbl="node2" presStyleIdx="0" presStyleCnt="2"/>
      <dgm:spPr/>
    </dgm:pt>
    <dgm:pt modelId="{E1B81F18-8B1E-4278-A903-0F90A84BE6C1}" type="pres">
      <dgm:prSet presAssocID="{961D19C1-79D6-402F-9910-092FFACAAF5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3FC58E-D82F-473E-B35D-7D7B8EC07FAA}" type="pres">
      <dgm:prSet presAssocID="{961D19C1-79D6-402F-9910-092FFACAAF55}" presName="hierChild3" presStyleCnt="0"/>
      <dgm:spPr/>
    </dgm:pt>
    <dgm:pt modelId="{AC514043-F996-4B5B-900E-AB038565FA3D}" type="pres">
      <dgm:prSet presAssocID="{6E0AF718-82CD-4EFF-8994-60A1E11C2B2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3C501EF-867E-458F-B4C3-4E77FF2543DB}" type="pres">
      <dgm:prSet presAssocID="{000BCFA3-5D09-4BFC-B7DB-6A616767BA19}" presName="hierRoot2" presStyleCnt="0"/>
      <dgm:spPr/>
    </dgm:pt>
    <dgm:pt modelId="{BD1BC9D7-B9C6-4C18-A834-3D7C44580773}" type="pres">
      <dgm:prSet presAssocID="{000BCFA3-5D09-4BFC-B7DB-6A616767BA19}" presName="composite2" presStyleCnt="0"/>
      <dgm:spPr/>
    </dgm:pt>
    <dgm:pt modelId="{C1BDE6C2-EC04-4BE5-8B42-9D1C34DBDCF2}" type="pres">
      <dgm:prSet presAssocID="{000BCFA3-5D09-4BFC-B7DB-6A616767BA19}" presName="background2" presStyleLbl="node2" presStyleIdx="1" presStyleCnt="2"/>
      <dgm:spPr/>
    </dgm:pt>
    <dgm:pt modelId="{30E216E1-39BF-4270-830B-D442FA61ED3E}" type="pres">
      <dgm:prSet presAssocID="{000BCFA3-5D09-4BFC-B7DB-6A616767BA1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C22E78-3075-406E-8468-40726D93C6E7}" type="pres">
      <dgm:prSet presAssocID="{000BCFA3-5D09-4BFC-B7DB-6A616767BA19}" presName="hierChild3" presStyleCnt="0"/>
      <dgm:spPr/>
    </dgm:pt>
  </dgm:ptLst>
  <dgm:cxnLst>
    <dgm:cxn modelId="{EC033693-86F3-48D6-8F0A-A5B9522C0991}" type="presOf" srcId="{5F86EE6F-4538-43DE-BD27-4B4A11740F4F}" destId="{22809270-9F5A-4034-B57F-C058EFA3AB6A}" srcOrd="0" destOrd="0" presId="urn:microsoft.com/office/officeart/2005/8/layout/hierarchy1"/>
    <dgm:cxn modelId="{B2F41EC0-3375-4EF7-A763-AF587509FED9}" type="presOf" srcId="{6E0AF718-82CD-4EFF-8994-60A1E11C2B2F}" destId="{AC514043-F996-4B5B-900E-AB038565FA3D}" srcOrd="0" destOrd="0" presId="urn:microsoft.com/office/officeart/2005/8/layout/hierarchy1"/>
    <dgm:cxn modelId="{F2319964-BEBC-4D34-B1F1-BCFB30F5B66C}" srcId="{F25DC075-5A7A-49D9-84BD-CC567B263A33}" destId="{5F86EE6F-4538-43DE-BD27-4B4A11740F4F}" srcOrd="0" destOrd="0" parTransId="{1AC679AB-CA67-41BE-81EA-004BC573D50A}" sibTransId="{1AC0F426-C97C-4C3B-B15B-928962CBF905}"/>
    <dgm:cxn modelId="{38A625D8-BFD0-4F75-B791-441ABD9A9910}" srcId="{5F86EE6F-4538-43DE-BD27-4B4A11740F4F}" destId="{000BCFA3-5D09-4BFC-B7DB-6A616767BA19}" srcOrd="1" destOrd="0" parTransId="{6E0AF718-82CD-4EFF-8994-60A1E11C2B2F}" sibTransId="{C3CA03BD-9C00-4995-857A-D808C7788A4F}"/>
    <dgm:cxn modelId="{5CF84974-FBD6-4B10-84CB-0BA1B69BE082}" type="presOf" srcId="{000BCFA3-5D09-4BFC-B7DB-6A616767BA19}" destId="{30E216E1-39BF-4270-830B-D442FA61ED3E}" srcOrd="0" destOrd="0" presId="urn:microsoft.com/office/officeart/2005/8/layout/hierarchy1"/>
    <dgm:cxn modelId="{3C957E48-7F74-47B3-8C33-FE8FF52CB1DD}" type="presOf" srcId="{F25DC075-5A7A-49D9-84BD-CC567B263A33}" destId="{4F7B4742-8257-418D-A896-0D95552B5A49}" srcOrd="0" destOrd="0" presId="urn:microsoft.com/office/officeart/2005/8/layout/hierarchy1"/>
    <dgm:cxn modelId="{837E7C69-D6D8-4163-953F-DB5CF40B75B4}" srcId="{5F86EE6F-4538-43DE-BD27-4B4A11740F4F}" destId="{961D19C1-79D6-402F-9910-092FFACAAF55}" srcOrd="0" destOrd="0" parTransId="{3C577AD7-B57A-461D-9BA6-59B1D8A21420}" sibTransId="{196D201B-2C16-4A55-ABE1-2F59EC4EEC34}"/>
    <dgm:cxn modelId="{347A63EB-187B-456A-84F7-F531A0C66CC5}" type="presOf" srcId="{961D19C1-79D6-402F-9910-092FFACAAF55}" destId="{E1B81F18-8B1E-4278-A903-0F90A84BE6C1}" srcOrd="0" destOrd="0" presId="urn:microsoft.com/office/officeart/2005/8/layout/hierarchy1"/>
    <dgm:cxn modelId="{9FF863C3-3274-4017-882B-0F7106B30356}" type="presOf" srcId="{3C577AD7-B57A-461D-9BA6-59B1D8A21420}" destId="{7339529E-1147-4B3E-A569-0BEDD9A39358}" srcOrd="0" destOrd="0" presId="urn:microsoft.com/office/officeart/2005/8/layout/hierarchy1"/>
    <dgm:cxn modelId="{69505B05-79E7-43EB-AE93-59BFD06BB4C9}" type="presParOf" srcId="{4F7B4742-8257-418D-A896-0D95552B5A49}" destId="{10ECAF6E-4912-42D7-ACC8-AD8671F18A74}" srcOrd="0" destOrd="0" presId="urn:microsoft.com/office/officeart/2005/8/layout/hierarchy1"/>
    <dgm:cxn modelId="{BBD5FB16-A9A7-4460-ABD9-EF428A00264C}" type="presParOf" srcId="{10ECAF6E-4912-42D7-ACC8-AD8671F18A74}" destId="{2DBCA83E-58D8-482B-82D0-93A40C3FBE13}" srcOrd="0" destOrd="0" presId="urn:microsoft.com/office/officeart/2005/8/layout/hierarchy1"/>
    <dgm:cxn modelId="{2D4F7768-3FA5-4DF0-B124-5AE34AD1B4F5}" type="presParOf" srcId="{2DBCA83E-58D8-482B-82D0-93A40C3FBE13}" destId="{5C44B91F-62C9-4AEF-802C-147480D8E139}" srcOrd="0" destOrd="0" presId="urn:microsoft.com/office/officeart/2005/8/layout/hierarchy1"/>
    <dgm:cxn modelId="{21B07771-4E52-44AD-8418-54BCA66D88E7}" type="presParOf" srcId="{2DBCA83E-58D8-482B-82D0-93A40C3FBE13}" destId="{22809270-9F5A-4034-B57F-C058EFA3AB6A}" srcOrd="1" destOrd="0" presId="urn:microsoft.com/office/officeart/2005/8/layout/hierarchy1"/>
    <dgm:cxn modelId="{E348AE9E-3409-41EE-9D90-3904669C3E76}" type="presParOf" srcId="{10ECAF6E-4912-42D7-ACC8-AD8671F18A74}" destId="{AA39CAF7-A166-4F69-8C0A-AA96FA80685C}" srcOrd="1" destOrd="0" presId="urn:microsoft.com/office/officeart/2005/8/layout/hierarchy1"/>
    <dgm:cxn modelId="{9A75EFBC-4CA2-42C9-A461-B6AF5669C04E}" type="presParOf" srcId="{AA39CAF7-A166-4F69-8C0A-AA96FA80685C}" destId="{7339529E-1147-4B3E-A569-0BEDD9A39358}" srcOrd="0" destOrd="0" presId="urn:microsoft.com/office/officeart/2005/8/layout/hierarchy1"/>
    <dgm:cxn modelId="{F171C5C6-5572-4F23-85C4-53140D3AE14D}" type="presParOf" srcId="{AA39CAF7-A166-4F69-8C0A-AA96FA80685C}" destId="{15195899-B7C6-4F3B-A902-49AB117D4252}" srcOrd="1" destOrd="0" presId="urn:microsoft.com/office/officeart/2005/8/layout/hierarchy1"/>
    <dgm:cxn modelId="{10F18FBB-32B4-4308-A753-50CDDA5405FD}" type="presParOf" srcId="{15195899-B7C6-4F3B-A902-49AB117D4252}" destId="{BCE187ED-08D6-49BB-AF27-9C148F25CDEB}" srcOrd="0" destOrd="0" presId="urn:microsoft.com/office/officeart/2005/8/layout/hierarchy1"/>
    <dgm:cxn modelId="{59BC2AEE-9D27-4CC3-B134-53D5AB454726}" type="presParOf" srcId="{BCE187ED-08D6-49BB-AF27-9C148F25CDEB}" destId="{5F1C2A5A-B053-41DF-8148-49B1296E463A}" srcOrd="0" destOrd="0" presId="urn:microsoft.com/office/officeart/2005/8/layout/hierarchy1"/>
    <dgm:cxn modelId="{B73A09A0-F7EA-4235-B71D-13020914E1E9}" type="presParOf" srcId="{BCE187ED-08D6-49BB-AF27-9C148F25CDEB}" destId="{E1B81F18-8B1E-4278-A903-0F90A84BE6C1}" srcOrd="1" destOrd="0" presId="urn:microsoft.com/office/officeart/2005/8/layout/hierarchy1"/>
    <dgm:cxn modelId="{35251998-CDE8-422A-A3E9-E77CBBCF147F}" type="presParOf" srcId="{15195899-B7C6-4F3B-A902-49AB117D4252}" destId="{0B3FC58E-D82F-473E-B35D-7D7B8EC07FAA}" srcOrd="1" destOrd="0" presId="urn:microsoft.com/office/officeart/2005/8/layout/hierarchy1"/>
    <dgm:cxn modelId="{3B0E0894-5838-4734-BAF9-057DE1E18609}" type="presParOf" srcId="{AA39CAF7-A166-4F69-8C0A-AA96FA80685C}" destId="{AC514043-F996-4B5B-900E-AB038565FA3D}" srcOrd="2" destOrd="0" presId="urn:microsoft.com/office/officeart/2005/8/layout/hierarchy1"/>
    <dgm:cxn modelId="{B81CDAB5-0DF0-479E-B7DC-F164FA11510D}" type="presParOf" srcId="{AA39CAF7-A166-4F69-8C0A-AA96FA80685C}" destId="{03C501EF-867E-458F-B4C3-4E77FF2543DB}" srcOrd="3" destOrd="0" presId="urn:microsoft.com/office/officeart/2005/8/layout/hierarchy1"/>
    <dgm:cxn modelId="{DE4B99E5-2AC5-4ACE-B43F-7E16490EDEB9}" type="presParOf" srcId="{03C501EF-867E-458F-B4C3-4E77FF2543DB}" destId="{BD1BC9D7-B9C6-4C18-A834-3D7C44580773}" srcOrd="0" destOrd="0" presId="urn:microsoft.com/office/officeart/2005/8/layout/hierarchy1"/>
    <dgm:cxn modelId="{F0E5766D-045C-4E01-BE88-FEB3F83BAC20}" type="presParOf" srcId="{BD1BC9D7-B9C6-4C18-A834-3D7C44580773}" destId="{C1BDE6C2-EC04-4BE5-8B42-9D1C34DBDCF2}" srcOrd="0" destOrd="0" presId="urn:microsoft.com/office/officeart/2005/8/layout/hierarchy1"/>
    <dgm:cxn modelId="{F7DA19A3-C0C1-416F-9208-AF8165954568}" type="presParOf" srcId="{BD1BC9D7-B9C6-4C18-A834-3D7C44580773}" destId="{30E216E1-39BF-4270-830B-D442FA61ED3E}" srcOrd="1" destOrd="0" presId="urn:microsoft.com/office/officeart/2005/8/layout/hierarchy1"/>
    <dgm:cxn modelId="{E9ADEECD-96B7-437C-B06C-9AF3DFA13D58}" type="presParOf" srcId="{03C501EF-867E-458F-B4C3-4E77FF2543DB}" destId="{DFC22E78-3075-406E-8468-40726D93C6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D2BA8-88BA-40BE-9940-4D7D3E897E5D}">
      <dsp:nvSpPr>
        <dsp:cNvPr id="0" name=""/>
        <dsp:cNvSpPr/>
      </dsp:nvSpPr>
      <dsp:spPr>
        <a:xfrm>
          <a:off x="-82525" y="0"/>
          <a:ext cx="6795336" cy="139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chemeClr val="accent2">
                  <a:lumMod val="50000"/>
                </a:schemeClr>
              </a:solidFill>
            </a:rPr>
            <a:t>2011 год </a:t>
          </a:r>
          <a:r>
            <a:rPr lang="ru-RU" sz="2400" i="1" kern="1200" dirty="0" smtClean="0"/>
            <a:t>-  </a:t>
          </a:r>
          <a:r>
            <a:rPr lang="ru-RU" sz="2800" b="1" i="0" kern="1200" dirty="0" smtClean="0">
              <a:solidFill>
                <a:schemeClr val="tx2">
                  <a:lumMod val="75000"/>
                </a:schemeClr>
              </a:solidFill>
            </a:rPr>
            <a:t>ПРИЁМНАЯ  СЕМЬЯ</a:t>
          </a:r>
          <a:endParaRPr lang="ru-RU" sz="2800" b="1" i="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-41739" y="40786"/>
        <a:ext cx="5366052" cy="1310949"/>
      </dsp:txXfrm>
    </dsp:sp>
    <dsp:sp modelId="{BB1C5C05-572E-4786-9C88-5A8A50B91173}">
      <dsp:nvSpPr>
        <dsp:cNvPr id="0" name=""/>
        <dsp:cNvSpPr/>
      </dsp:nvSpPr>
      <dsp:spPr>
        <a:xfrm>
          <a:off x="0" y="1494518"/>
          <a:ext cx="7165204" cy="139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chemeClr val="accent2">
                  <a:lumMod val="50000"/>
                </a:schemeClr>
              </a:solidFill>
            </a:rPr>
            <a:t>2012  год </a:t>
          </a:r>
          <a:r>
            <a:rPr lang="ru-RU" sz="2400" i="1" kern="1200" dirty="0" smtClean="0"/>
            <a:t>– </a:t>
          </a: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ГОСТЕВАЯ  СЕМЬЯ</a:t>
          </a:r>
          <a:endParaRPr lang="ru-RU" sz="2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0786" y="1535304"/>
        <a:ext cx="5546269" cy="1310949"/>
      </dsp:txXfrm>
    </dsp:sp>
    <dsp:sp modelId="{91288DEB-55D4-4486-A717-F997774C703E}">
      <dsp:nvSpPr>
        <dsp:cNvPr id="0" name=""/>
        <dsp:cNvSpPr/>
      </dsp:nvSpPr>
      <dsp:spPr>
        <a:xfrm>
          <a:off x="0" y="2992045"/>
          <a:ext cx="8429647" cy="139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chemeClr val="accent2">
                  <a:lumMod val="50000"/>
                </a:schemeClr>
              </a:solidFill>
            </a:rPr>
            <a:t>2017 год </a:t>
          </a:r>
          <a:r>
            <a:rPr lang="ru-RU" sz="3000" i="1" kern="1200" dirty="0" smtClean="0"/>
            <a:t>– </a:t>
          </a: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ЗАМЕЩАЮЩАЯ  СЕМЬЯ</a:t>
          </a:r>
          <a:endParaRPr lang="ru-RU" sz="2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0786" y="3032831"/>
        <a:ext cx="6539414" cy="1310949"/>
      </dsp:txXfrm>
    </dsp:sp>
    <dsp:sp modelId="{4FED4DC8-5643-4A27-9878-1807CC16668E}">
      <dsp:nvSpPr>
        <dsp:cNvPr id="0" name=""/>
        <dsp:cNvSpPr/>
      </dsp:nvSpPr>
      <dsp:spPr>
        <a:xfrm>
          <a:off x="7087665" y="1111606"/>
          <a:ext cx="685796" cy="905138"/>
        </a:xfrm>
        <a:prstGeom prst="downArrow">
          <a:avLst>
            <a:gd name="adj1" fmla="val 55000"/>
            <a:gd name="adj2" fmla="val 45000"/>
          </a:avLst>
        </a:prstGeom>
        <a:solidFill>
          <a:srgbClr val="305A98">
            <a:alpha val="43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41969" y="1111606"/>
        <a:ext cx="377188" cy="735403"/>
      </dsp:txXfrm>
    </dsp:sp>
    <dsp:sp modelId="{15ED090A-8D84-411A-9683-5BE271CF9AA8}">
      <dsp:nvSpPr>
        <dsp:cNvPr id="0" name=""/>
        <dsp:cNvSpPr/>
      </dsp:nvSpPr>
      <dsp:spPr>
        <a:xfrm>
          <a:off x="7218433" y="2837539"/>
          <a:ext cx="661249" cy="905138"/>
        </a:xfrm>
        <a:prstGeom prst="downArrow">
          <a:avLst>
            <a:gd name="adj1" fmla="val 55000"/>
            <a:gd name="adj2" fmla="val 45000"/>
          </a:avLst>
        </a:prstGeom>
        <a:solidFill>
          <a:srgbClr val="1B416F">
            <a:alpha val="47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367214" y="2837539"/>
        <a:ext cx="363687" cy="741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8CD85-FFDC-4076-A31F-99F8D4285678}">
      <dsp:nvSpPr>
        <dsp:cNvPr id="0" name=""/>
        <dsp:cNvSpPr/>
      </dsp:nvSpPr>
      <dsp:spPr>
        <a:xfrm>
          <a:off x="1609430" y="-187574"/>
          <a:ext cx="6044127" cy="6044127"/>
        </a:xfrm>
        <a:prstGeom prst="circularArrow">
          <a:avLst>
            <a:gd name="adj1" fmla="val 5689"/>
            <a:gd name="adj2" fmla="val 340510"/>
            <a:gd name="adj3" fmla="val 12180076"/>
            <a:gd name="adj4" fmla="val 18445352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795D2C-CED1-4636-9917-DD49307B89ED}">
      <dsp:nvSpPr>
        <dsp:cNvPr id="0" name=""/>
        <dsp:cNvSpPr/>
      </dsp:nvSpPr>
      <dsp:spPr>
        <a:xfrm>
          <a:off x="2313070" y="0"/>
          <a:ext cx="4457821" cy="18176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lr>
              <a:schemeClr val="accent3"/>
            </a:buClr>
            <a:buSzPct val="95000"/>
            <a:buFont typeface="Wingdings 2"/>
            <a:buNone/>
            <a:defRPr/>
          </a:pPr>
          <a:r>
            <a:rPr lang="ru-RU" sz="1600" b="1" kern="1200" dirty="0" smtClean="0">
              <a:latin typeface="+mn-lt"/>
            </a:rPr>
            <a:t>ЗАМЕЩАЮЩАЯ </a:t>
          </a:r>
          <a:r>
            <a:rPr lang="ru-RU" sz="1600" b="1" kern="1200" dirty="0" smtClean="0">
              <a:latin typeface="+mn-lt"/>
            </a:rPr>
            <a:t>СЕМЬЯ- </a:t>
          </a:r>
          <a:endParaRPr lang="ru-RU" sz="1600" b="1" kern="1200" dirty="0" smtClean="0">
            <a:latin typeface="+mn-lt"/>
          </a:endParaRPr>
        </a:p>
        <a:p>
          <a:pPr lvl="0" algn="ctr" defTabSz="7112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lr>
              <a:schemeClr val="accent3"/>
            </a:buClr>
            <a:buSzPct val="95000"/>
            <a:buFont typeface="Wingdings 2"/>
            <a:buNone/>
            <a:defRPr/>
          </a:pPr>
          <a:r>
            <a:rPr lang="ru-RU" sz="1600" b="1" kern="1200" dirty="0" smtClean="0">
              <a:latin typeface="+mn-lt"/>
            </a:rPr>
            <a:t>         </a:t>
          </a: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это  форма жизнеустройства совершеннолетнего нетрудоспособного гражданина в условиях совместного проживания и ведения</a:t>
          </a:r>
        </a:p>
        <a:p>
          <a:pPr lvl="0" algn="ctr" defTabSz="7112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lr>
              <a:schemeClr val="accent3"/>
            </a:buClr>
            <a:buSzPct val="95000"/>
            <a:buFont typeface="Wingdings 2"/>
            <a:buNone/>
            <a:defRPr/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   общего хозяйства с иным </a:t>
          </a: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физическим  </a:t>
          </a: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лицом</a:t>
          </a:r>
        </a:p>
        <a:p>
          <a:pPr lvl="0" defTabSz="711200">
            <a:lnSpc>
              <a:spcPct val="90000"/>
            </a:lnSpc>
            <a:spcBef>
              <a:spcPct val="0"/>
            </a:spcBef>
          </a:pPr>
          <a:endParaRPr lang="ru-RU" sz="1600" kern="1200" dirty="0">
            <a:solidFill>
              <a:srgbClr val="993300"/>
            </a:solidFill>
          </a:endParaRPr>
        </a:p>
      </dsp:txBody>
      <dsp:txXfrm>
        <a:off x="2401798" y="88728"/>
        <a:ext cx="4280365" cy="1640152"/>
      </dsp:txXfrm>
    </dsp:sp>
    <dsp:sp modelId="{6AAEED8D-7F1B-49C3-9478-8DF1C6595411}">
      <dsp:nvSpPr>
        <dsp:cNvPr id="0" name=""/>
        <dsp:cNvSpPr/>
      </dsp:nvSpPr>
      <dsp:spPr>
        <a:xfrm>
          <a:off x="5598458" y="4776528"/>
          <a:ext cx="3150374" cy="1597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ЗАКОН РЕСПУБЛИКИ БЕЛАРУСЬ </a:t>
          </a:r>
          <a:br>
            <a:rPr lang="ru-RU" sz="1600" b="1" kern="1200" dirty="0" smtClean="0"/>
          </a:br>
          <a:r>
            <a:rPr lang="ru-RU" sz="1600" b="1" kern="1200" dirty="0" smtClean="0">
              <a:solidFill>
                <a:srgbClr val="993300"/>
              </a:solidFill>
            </a:rPr>
            <a:t>«О социальном  обслуживании»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93300"/>
              </a:solidFill>
            </a:rPr>
            <a:t>от 22 мая 2000 года №395-З</a:t>
          </a:r>
          <a:endParaRPr lang="ru-RU" sz="1600" kern="1200" dirty="0" smtClean="0">
            <a:solidFill>
              <a:srgbClr val="9933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676450" y="4854520"/>
        <a:ext cx="2994390" cy="1441696"/>
      </dsp:txXfrm>
    </dsp:sp>
    <dsp:sp modelId="{2AC8A4C7-2E06-4024-AA28-3C4505748D44}">
      <dsp:nvSpPr>
        <dsp:cNvPr id="0" name=""/>
        <dsp:cNvSpPr/>
      </dsp:nvSpPr>
      <dsp:spPr>
        <a:xfrm>
          <a:off x="118117" y="4482023"/>
          <a:ext cx="3379316" cy="20759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ПОСТАНОВЛЕНИЕ   СОВЕТА  МИНИСТРОВ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93300"/>
              </a:solidFill>
            </a:rPr>
            <a:t>от  20  </a:t>
          </a:r>
          <a:r>
            <a:rPr lang="ru-RU" sz="1400" b="1" kern="1200" dirty="0" smtClean="0">
              <a:solidFill>
                <a:srgbClr val="993300"/>
              </a:solidFill>
            </a:rPr>
            <a:t>ноября 2017 </a:t>
          </a:r>
          <a:r>
            <a:rPr lang="ru-RU" sz="1400" b="1" kern="1200" dirty="0" smtClean="0">
              <a:solidFill>
                <a:srgbClr val="993300"/>
              </a:solidFill>
            </a:rPr>
            <a:t>года   № 864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93300"/>
              </a:solidFill>
            </a:rPr>
            <a:t>«Об утверждении Положения о социальном обслуживании в замещающей семье и внесении дополнений и изменений в некоторые постановления Совета Министров Республики Беларусь»</a:t>
          </a:r>
          <a:endParaRPr lang="ru-RU" sz="1400" kern="1200" dirty="0">
            <a:solidFill>
              <a:srgbClr val="993300"/>
            </a:solidFill>
          </a:endParaRPr>
        </a:p>
      </dsp:txBody>
      <dsp:txXfrm>
        <a:off x="219458" y="4583364"/>
        <a:ext cx="3176634" cy="1873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24DFF-76E9-4350-81FF-7F1704B60B2B}">
      <dsp:nvSpPr>
        <dsp:cNvPr id="0" name=""/>
        <dsp:cNvSpPr/>
      </dsp:nvSpPr>
      <dsp:spPr>
        <a:xfrm>
          <a:off x="2936" y="1265285"/>
          <a:ext cx="2253742" cy="1858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/>
            <a:t>2 раза  в     месяц</a:t>
          </a:r>
          <a:endParaRPr lang="ru-RU" sz="3400" kern="1200" dirty="0"/>
        </a:p>
      </dsp:txBody>
      <dsp:txXfrm>
        <a:off x="45714" y="1308063"/>
        <a:ext cx="2168186" cy="1374982"/>
      </dsp:txXfrm>
    </dsp:sp>
    <dsp:sp modelId="{2EFF41ED-D3C4-4216-B46C-2F6C25D557BA}">
      <dsp:nvSpPr>
        <dsp:cNvPr id="0" name=""/>
        <dsp:cNvSpPr/>
      </dsp:nvSpPr>
      <dsp:spPr>
        <a:xfrm>
          <a:off x="1274838" y="1727250"/>
          <a:ext cx="2457035" cy="2457035"/>
        </a:xfrm>
        <a:prstGeom prst="leftCircularArrow">
          <a:avLst>
            <a:gd name="adj1" fmla="val 3039"/>
            <a:gd name="adj2" fmla="val 373037"/>
            <a:gd name="adj3" fmla="val 2148547"/>
            <a:gd name="adj4" fmla="val 9024489"/>
            <a:gd name="adj5" fmla="val 354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F3D21-CD16-4677-A8EE-61709C904621}">
      <dsp:nvSpPr>
        <dsp:cNvPr id="0" name=""/>
        <dsp:cNvSpPr/>
      </dsp:nvSpPr>
      <dsp:spPr>
        <a:xfrm>
          <a:off x="503768" y="2725823"/>
          <a:ext cx="2003327" cy="796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17375E"/>
              </a:solidFill>
            </a:rPr>
            <a:t>1-3  месяц</a:t>
          </a:r>
          <a:endParaRPr lang="ru-RU" sz="2300" kern="1200" dirty="0">
            <a:solidFill>
              <a:srgbClr val="17375E"/>
            </a:solidFill>
          </a:endParaRPr>
        </a:p>
      </dsp:txBody>
      <dsp:txXfrm>
        <a:off x="527101" y="2749156"/>
        <a:ext cx="1956661" cy="749991"/>
      </dsp:txXfrm>
    </dsp:sp>
    <dsp:sp modelId="{BDFFE1C4-5757-4F9B-BB84-0911AE713C4D}">
      <dsp:nvSpPr>
        <dsp:cNvPr id="0" name=""/>
        <dsp:cNvSpPr/>
      </dsp:nvSpPr>
      <dsp:spPr>
        <a:xfrm>
          <a:off x="2862720" y="1265285"/>
          <a:ext cx="2253742" cy="1858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/>
            <a:t>1  раз в  месяц</a:t>
          </a:r>
          <a:endParaRPr lang="ru-RU" sz="3400" kern="1200" dirty="0"/>
        </a:p>
      </dsp:txBody>
      <dsp:txXfrm>
        <a:off x="2905498" y="1706391"/>
        <a:ext cx="2168186" cy="1374982"/>
      </dsp:txXfrm>
    </dsp:sp>
    <dsp:sp modelId="{62D97E41-2E97-405B-B483-004795E78520}">
      <dsp:nvSpPr>
        <dsp:cNvPr id="0" name=""/>
        <dsp:cNvSpPr/>
      </dsp:nvSpPr>
      <dsp:spPr>
        <a:xfrm>
          <a:off x="4115841" y="132266"/>
          <a:ext cx="2745013" cy="2745013"/>
        </a:xfrm>
        <a:prstGeom prst="circularArrow">
          <a:avLst>
            <a:gd name="adj1" fmla="val 2721"/>
            <a:gd name="adj2" fmla="val 331416"/>
            <a:gd name="adj3" fmla="val 19493073"/>
            <a:gd name="adj4" fmla="val 12575511"/>
            <a:gd name="adj5" fmla="val 317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DDC0D-8E34-4F44-8783-B30AAE404E9F}">
      <dsp:nvSpPr>
        <dsp:cNvPr id="0" name=""/>
        <dsp:cNvSpPr/>
      </dsp:nvSpPr>
      <dsp:spPr>
        <a:xfrm>
          <a:off x="3363552" y="866956"/>
          <a:ext cx="2003327" cy="796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17375E"/>
              </a:solidFill>
            </a:rPr>
            <a:t>с 4 по 6 месяц</a:t>
          </a:r>
          <a:endParaRPr lang="ru-RU" sz="2300" kern="1200" dirty="0">
            <a:solidFill>
              <a:srgbClr val="17375E"/>
            </a:solidFill>
          </a:endParaRPr>
        </a:p>
      </dsp:txBody>
      <dsp:txXfrm>
        <a:off x="3386885" y="890289"/>
        <a:ext cx="1956661" cy="749991"/>
      </dsp:txXfrm>
    </dsp:sp>
    <dsp:sp modelId="{A233E114-785B-44F5-BF0D-5FC7BE92A932}">
      <dsp:nvSpPr>
        <dsp:cNvPr id="0" name=""/>
        <dsp:cNvSpPr/>
      </dsp:nvSpPr>
      <dsp:spPr>
        <a:xfrm>
          <a:off x="5722504" y="1265285"/>
          <a:ext cx="2253742" cy="1858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/>
            <a:t>1  раз  в  квартал</a:t>
          </a:r>
          <a:endParaRPr lang="ru-RU" sz="3400" kern="1200" dirty="0"/>
        </a:p>
      </dsp:txBody>
      <dsp:txXfrm>
        <a:off x="5765282" y="1308063"/>
        <a:ext cx="2168186" cy="1374982"/>
      </dsp:txXfrm>
    </dsp:sp>
    <dsp:sp modelId="{4FA742C8-2044-464F-B365-B081CAC01368}">
      <dsp:nvSpPr>
        <dsp:cNvPr id="0" name=""/>
        <dsp:cNvSpPr/>
      </dsp:nvSpPr>
      <dsp:spPr>
        <a:xfrm>
          <a:off x="6223335" y="2725823"/>
          <a:ext cx="2003327" cy="796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17375E"/>
              </a:solidFill>
            </a:rPr>
            <a:t>с 7  месяца  по бессрочно</a:t>
          </a:r>
          <a:endParaRPr lang="ru-RU" sz="2300" kern="1200" dirty="0">
            <a:solidFill>
              <a:srgbClr val="17375E"/>
            </a:solidFill>
          </a:endParaRPr>
        </a:p>
      </dsp:txBody>
      <dsp:txXfrm>
        <a:off x="6246668" y="2749156"/>
        <a:ext cx="1956661" cy="7499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14043-F996-4B5B-900E-AB038565FA3D}">
      <dsp:nvSpPr>
        <dsp:cNvPr id="0" name=""/>
        <dsp:cNvSpPr/>
      </dsp:nvSpPr>
      <dsp:spPr>
        <a:xfrm>
          <a:off x="1923166" y="2944532"/>
          <a:ext cx="1057470" cy="503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956"/>
              </a:lnTo>
              <a:lnTo>
                <a:pt x="1057470" y="342956"/>
              </a:lnTo>
              <a:lnTo>
                <a:pt x="1057470" y="5032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9529E-1147-4B3E-A569-0BEDD9A39358}">
      <dsp:nvSpPr>
        <dsp:cNvPr id="0" name=""/>
        <dsp:cNvSpPr/>
      </dsp:nvSpPr>
      <dsp:spPr>
        <a:xfrm>
          <a:off x="865695" y="2944532"/>
          <a:ext cx="1057470" cy="503259"/>
        </a:xfrm>
        <a:custGeom>
          <a:avLst/>
          <a:gdLst/>
          <a:ahLst/>
          <a:cxnLst/>
          <a:rect l="0" t="0" r="0" b="0"/>
          <a:pathLst>
            <a:path>
              <a:moveTo>
                <a:pt x="1057470" y="0"/>
              </a:moveTo>
              <a:lnTo>
                <a:pt x="1057470" y="342956"/>
              </a:lnTo>
              <a:lnTo>
                <a:pt x="0" y="342956"/>
              </a:lnTo>
              <a:lnTo>
                <a:pt x="0" y="5032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4B91F-62C9-4AEF-802C-147480D8E139}">
      <dsp:nvSpPr>
        <dsp:cNvPr id="0" name=""/>
        <dsp:cNvSpPr/>
      </dsp:nvSpPr>
      <dsp:spPr>
        <a:xfrm>
          <a:off x="577507" y="929956"/>
          <a:ext cx="2691317" cy="2014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09270-9F5A-4034-B57F-C058EFA3AB6A}">
      <dsp:nvSpPr>
        <dsp:cNvPr id="0" name=""/>
        <dsp:cNvSpPr/>
      </dsp:nvSpPr>
      <dsp:spPr>
        <a:xfrm>
          <a:off x="769774" y="1112610"/>
          <a:ext cx="2691317" cy="2014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ОБЩИЙ БЮДЖЕТ СЕМЬИ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(формируется по согласию)</a:t>
          </a:r>
          <a:endParaRPr lang="ru-RU" sz="1600" kern="1200" dirty="0"/>
        </a:p>
      </dsp:txBody>
      <dsp:txXfrm>
        <a:off x="828779" y="1171615"/>
        <a:ext cx="2573307" cy="1896566"/>
      </dsp:txXfrm>
    </dsp:sp>
    <dsp:sp modelId="{5F1C2A5A-B053-41DF-8148-49B1296E463A}">
      <dsp:nvSpPr>
        <dsp:cNvPr id="0" name=""/>
        <dsp:cNvSpPr/>
      </dsp:nvSpPr>
      <dsp:spPr>
        <a:xfrm>
          <a:off x="492" y="3447792"/>
          <a:ext cx="1730406" cy="1098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81F18-8B1E-4278-A903-0F90A84BE6C1}">
      <dsp:nvSpPr>
        <dsp:cNvPr id="0" name=""/>
        <dsp:cNvSpPr/>
      </dsp:nvSpPr>
      <dsp:spPr>
        <a:xfrm>
          <a:off x="192760" y="3630446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ПОДОПЕЧНЫЙ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(Не более75% дохода)</a:t>
          </a:r>
          <a:endParaRPr lang="ru-RU" sz="1600" kern="1200" dirty="0"/>
        </a:p>
      </dsp:txBody>
      <dsp:txXfrm>
        <a:off x="224943" y="3662629"/>
        <a:ext cx="1666040" cy="1034441"/>
      </dsp:txXfrm>
    </dsp:sp>
    <dsp:sp modelId="{C1BDE6C2-EC04-4BE5-8B42-9D1C34DBDCF2}">
      <dsp:nvSpPr>
        <dsp:cNvPr id="0" name=""/>
        <dsp:cNvSpPr/>
      </dsp:nvSpPr>
      <dsp:spPr>
        <a:xfrm>
          <a:off x="2115433" y="3447792"/>
          <a:ext cx="1730406" cy="1098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216E1-39BF-4270-830B-D442FA61ED3E}">
      <dsp:nvSpPr>
        <dsp:cNvPr id="0" name=""/>
        <dsp:cNvSpPr/>
      </dsp:nvSpPr>
      <dsp:spPr>
        <a:xfrm>
          <a:off x="2307701" y="3630446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ПОМОЩНИК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(по желанию)</a:t>
          </a:r>
          <a:endParaRPr lang="ru-RU" sz="1600" kern="1200" dirty="0"/>
        </a:p>
      </dsp:txBody>
      <dsp:txXfrm>
        <a:off x="2339884" y="3662629"/>
        <a:ext cx="1666040" cy="1034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03C34-2102-4D8B-B8A3-037F23261694}" type="datetimeFigureOut">
              <a:rPr lang="ru-RU" smtClean="0"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3F8FC-8064-4722-A813-1A5FEBBB9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12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E5FFE2-FAD4-400F-8A6F-3333CEF26284}" type="datetimeFigureOut">
              <a:rPr lang="ru-RU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376374-51B0-40FB-814D-A1C9C39EB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794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376374-51B0-40FB-814D-A1C9C39EBF1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69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B4B84-57AF-4E57-8F45-BD106A5760E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376374-51B0-40FB-814D-A1C9C39EBF1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65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915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2CC06-AED6-45C4-9E56-F3A024406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4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038225"/>
            <a:ext cx="6019800" cy="5087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2AA44-F64C-469F-B46B-2358CB2292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7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A0AA1-1421-456B-B91D-A5D2B20D295B}" type="datetimeFigureOut">
              <a:rPr lang="ru-RU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85D4-E703-4AEF-B79A-86B9E0566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63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CB639-A3B4-429B-9299-4C5A2BF948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1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7275"/>
            <a:ext cx="7772400" cy="33496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F2AF-B8F6-47EC-B585-2D9AAF5D64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ru-RU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ru-RU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0D9D8-ABF5-41A5-82F0-A47281DE7D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36755-F911-441F-91D9-B305EAFDC3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2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F9988-3B7F-4EE1-953F-A4BC7B30E7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3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F393-D380-4FC2-BA6F-3B42286AC9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6533"/>
            <a:ext cx="3008313" cy="10195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221AE-0AB5-4690-95DD-BC2AAEA191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1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610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3375" y="612775"/>
            <a:ext cx="855345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610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791FB-394A-4F5C-95CC-94B65B0B30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58200" cy="887412"/>
          </a:xfrm>
          <a:prstGeom prst="rect">
            <a:avLst/>
          </a:prstGeom>
          <a:effectLst>
            <a:outerShdw blurRad="25400" dist="25400" dir="2400000" algn="ctr" rotWithShape="0">
              <a:schemeClr val="tx1">
                <a:lumMod val="65000"/>
                <a:lumOff val="35000"/>
                <a:alpha val="71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76325"/>
            <a:ext cx="84582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0C8175-B9FE-4686-820F-B000A5EC7E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DD7E0E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SzPct val="80000"/>
        <a:buFont typeface="Wingdings" pitchFamily="2" charset="2"/>
        <a:buChar char="§"/>
        <a:tabLst>
          <a:tab pos="179388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8163" indent="-273050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–"/>
        <a:defRPr sz="28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717550" indent="-179388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•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896938" indent="-179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4pPr>
      <a:lvl5pPr marL="1076325" indent="-2730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12" Type="http://schemas.microsoft.com/office/2007/relationships/hdphoto" Target="../media/hdphoto2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8.wdp"/><Relationship Id="rId11" Type="http://schemas.openxmlformats.org/officeDocument/2006/relationships/image" Target="../media/image39.jpeg"/><Relationship Id="rId5" Type="http://schemas.openxmlformats.org/officeDocument/2006/relationships/image" Target="../media/image36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microsoft.com/office/2007/relationships/hdphoto" Target="../media/hdphoto7.wdp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6.jpeg"/><Relationship Id="rId10" Type="http://schemas.microsoft.com/office/2007/relationships/hdphoto" Target="../media/hdphoto3.wdp"/><Relationship Id="rId19" Type="http://schemas.openxmlformats.org/officeDocument/2006/relationships/image" Target="../media/image18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jpeg"/><Relationship Id="rId18" Type="http://schemas.microsoft.com/office/2007/relationships/hdphoto" Target="../media/hdphoto14.wdp"/><Relationship Id="rId3" Type="http://schemas.openxmlformats.org/officeDocument/2006/relationships/image" Target="../media/image20.png"/><Relationship Id="rId21" Type="http://schemas.microsoft.com/office/2007/relationships/hdphoto" Target="../media/hdphoto15.wdp"/><Relationship Id="rId7" Type="http://schemas.openxmlformats.org/officeDocument/2006/relationships/image" Target="../media/image22.jpeg"/><Relationship Id="rId12" Type="http://schemas.microsoft.com/office/2007/relationships/hdphoto" Target="../media/hdphoto12.wdp"/><Relationship Id="rId17" Type="http://schemas.openxmlformats.org/officeDocument/2006/relationships/image" Target="../media/image28.jpeg"/><Relationship Id="rId2" Type="http://schemas.openxmlformats.org/officeDocument/2006/relationships/image" Target="../media/image5.jpeg"/><Relationship Id="rId16" Type="http://schemas.microsoft.com/office/2007/relationships/hdphoto" Target="../media/hdphoto13.wdp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10" Type="http://schemas.microsoft.com/office/2007/relationships/hdphoto" Target="../media/hdphoto11.wdp"/><Relationship Id="rId19" Type="http://schemas.openxmlformats.org/officeDocument/2006/relationships/image" Target="../media/image18.jpeg"/><Relationship Id="rId4" Type="http://schemas.microsoft.com/office/2007/relationships/hdphoto" Target="../media/hdphoto8.wdp"/><Relationship Id="rId9" Type="http://schemas.openxmlformats.org/officeDocument/2006/relationships/image" Target="../media/image23.jpe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33550" y="452438"/>
            <a:ext cx="5429250" cy="7143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be-BY" sz="2000" i="1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ГУ “Вилейский территориальный  центр </a:t>
            </a:r>
            <a:r>
              <a:rPr lang="be-BY" sz="2000" i="1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социального </a:t>
            </a:r>
            <a:r>
              <a:rPr lang="be-BY" sz="2000" i="1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обслуживания  населения”</a:t>
            </a:r>
            <a:endParaRPr lang="ru-RU" sz="2000" i="1" dirty="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373063" y="1612900"/>
            <a:ext cx="8501062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1" dirty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«ЗАМЕЩАЮЩАЯ  СЕМЬЯ»  </a:t>
            </a: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-</a:t>
            </a:r>
            <a:endParaRPr lang="ru-RU" sz="2400" b="1" i="1" dirty="0">
              <a:solidFill>
                <a:srgbClr val="536142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АЛЬТЕРНАТИВНАЯ ФОРМА ПРОЖИВАНИЯ  ОДИНОКИХ  </a:t>
            </a: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НЕТРУДОСПОСОБНЫХ  </a:t>
            </a: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ГРАЖДАН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В  </a:t>
            </a: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ВИЛЕЙСКОМ  </a:t>
            </a:r>
            <a:r>
              <a:rPr lang="ru-RU" sz="2400" b="1" i="1" dirty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РАЙОНЕ </a:t>
            </a:r>
            <a:r>
              <a:rPr lang="ru-RU" sz="2400" b="1" i="1" dirty="0" smtClean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i="1" dirty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b="1" i="1" dirty="0">
                <a:solidFill>
                  <a:srgbClr val="536142"/>
                </a:solidFill>
                <a:latin typeface="Tahoma" pitchFamily="34" charset="0"/>
                <a:cs typeface="Tahoma" pitchFamily="34" charset="0"/>
              </a:rPr>
            </a:br>
            <a:endParaRPr lang="ru-RU" dirty="0">
              <a:solidFill>
                <a:srgbClr val="536142"/>
              </a:solidFill>
            </a:endParaRPr>
          </a:p>
        </p:txBody>
      </p:sp>
      <p:pic>
        <p:nvPicPr>
          <p:cNvPr id="4" name="Рисунок 5" descr="Диалог-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7300686" y="112690"/>
            <a:ext cx="1629000" cy="223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9650" y="204953"/>
            <a:ext cx="7418388" cy="342879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17375E"/>
                </a:solidFill>
                <a:latin typeface="Tahoma" pitchFamily="34" charset="0"/>
                <a:ea typeface="+mj-ea"/>
                <a:cs typeface="Tahoma" pitchFamily="34" charset="0"/>
              </a:rPr>
              <a:t>Алгоритм  </a:t>
            </a:r>
            <a:r>
              <a:rPr lang="ru-RU" sz="2400" b="1" i="1" dirty="0" smtClean="0">
                <a:solidFill>
                  <a:srgbClr val="17375E"/>
                </a:solidFill>
                <a:latin typeface="Tahoma" pitchFamily="34" charset="0"/>
                <a:ea typeface="+mj-ea"/>
                <a:cs typeface="Tahoma" pitchFamily="34" charset="0"/>
              </a:rPr>
              <a:t>создания   </a:t>
            </a:r>
            <a:r>
              <a:rPr lang="ru-RU" sz="2400" b="1" i="1" dirty="0">
                <a:solidFill>
                  <a:srgbClr val="17375E"/>
                </a:solidFill>
                <a:latin typeface="Tahoma" pitchFamily="34" charset="0"/>
                <a:ea typeface="+mj-ea"/>
                <a:cs typeface="Tahoma" pitchFamily="34" charset="0"/>
              </a:rPr>
              <a:t>замещающей  семьи </a:t>
            </a:r>
          </a:p>
        </p:txBody>
      </p:sp>
      <p:grpSp>
        <p:nvGrpSpPr>
          <p:cNvPr id="11268" name="Группа 5"/>
          <p:cNvGrpSpPr>
            <a:grpSpLocks/>
          </p:cNvGrpSpPr>
          <p:nvPr/>
        </p:nvGrpSpPr>
        <p:grpSpPr bwMode="auto">
          <a:xfrm>
            <a:off x="5735347" y="1130031"/>
            <a:ext cx="2203212" cy="523810"/>
            <a:chOff x="3807814" y="928694"/>
            <a:chExt cx="3368992" cy="124396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807814" y="928694"/>
              <a:ext cx="3368992" cy="1243965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868517" y="990892"/>
              <a:ext cx="3247587" cy="1119569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b="1" dirty="0" smtClean="0">
                  <a:solidFill>
                    <a:srgbClr val="003366"/>
                  </a:solidFill>
                </a:rPr>
                <a:t>ЗАЯВЛЕНИЕ</a:t>
              </a:r>
              <a:endParaRPr lang="ru-RU" b="1" dirty="0">
                <a:solidFill>
                  <a:srgbClr val="003366"/>
                </a:solidFill>
              </a:endParaRPr>
            </a:p>
          </p:txBody>
        </p:sp>
      </p:grpSp>
      <p:grpSp>
        <p:nvGrpSpPr>
          <p:cNvPr id="11270" name="Группа 12"/>
          <p:cNvGrpSpPr>
            <a:grpSpLocks/>
          </p:cNvGrpSpPr>
          <p:nvPr/>
        </p:nvGrpSpPr>
        <p:grpSpPr bwMode="auto">
          <a:xfrm>
            <a:off x="5021944" y="2011671"/>
            <a:ext cx="3263376" cy="653922"/>
            <a:chOff x="5571857" y="932974"/>
            <a:chExt cx="2648902" cy="124396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571857" y="932974"/>
              <a:ext cx="2648902" cy="124396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633124" y="995172"/>
              <a:ext cx="2526368" cy="11195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76200" tIns="76200" rIns="76200" bIns="76200" spcCol="1270" anchor="ctr"/>
            <a:lstStyle/>
            <a:p>
              <a:pPr algn="ctr" defTabSz="889000">
                <a:defRPr/>
              </a:pPr>
              <a:r>
                <a:rPr lang="ru-RU" sz="1600" b="1" dirty="0">
                  <a:solidFill>
                    <a:srgbClr val="003366"/>
                  </a:solidFill>
                </a:rPr>
                <a:t>Формирование  пакета  документов</a:t>
              </a:r>
            </a:p>
          </p:txBody>
        </p:sp>
      </p:grpSp>
      <p:grpSp>
        <p:nvGrpSpPr>
          <p:cNvPr id="11271" name="Группа 16"/>
          <p:cNvGrpSpPr>
            <a:grpSpLocks/>
          </p:cNvGrpSpPr>
          <p:nvPr/>
        </p:nvGrpSpPr>
        <p:grpSpPr bwMode="auto">
          <a:xfrm>
            <a:off x="101600" y="2461507"/>
            <a:ext cx="4258785" cy="1455899"/>
            <a:chOff x="3405600" y="526981"/>
            <a:chExt cx="4473561" cy="174136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05600" y="526981"/>
              <a:ext cx="4473561" cy="17413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3549096" y="639642"/>
              <a:ext cx="4257124" cy="143463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sz="1600" b="1" dirty="0" smtClean="0">
                  <a:solidFill>
                    <a:srgbClr val="003366"/>
                  </a:solidFill>
                </a:rPr>
                <a:t>3  </a:t>
              </a:r>
              <a:r>
                <a:rPr lang="ru-RU" sz="1600" b="1" dirty="0">
                  <a:solidFill>
                    <a:srgbClr val="003366"/>
                  </a:solidFill>
                </a:rPr>
                <a:t>ЭТАП</a:t>
              </a:r>
            </a:p>
            <a:p>
              <a:pPr algn="ctr" defTabSz="800100">
                <a:defRPr/>
              </a:pPr>
              <a:r>
                <a:rPr lang="ru-RU" sz="1400" b="1" dirty="0" smtClean="0">
                  <a:solidFill>
                    <a:srgbClr val="003366"/>
                  </a:solidFill>
                </a:rPr>
                <a:t>РАБОТА КОМИССИИ ВИЛЕЙСКОГО РИК ДЛЯ РАССМОТРЕНИЯ ВОПРОСОВ СОЦИАЛЬНОГО ОБСЛУЖИВАНИЯ В ЗАМЕЩАЮЩЕЙ СЕМЬЕ</a:t>
              </a:r>
              <a:endParaRPr lang="ru-RU" sz="1400" b="1" dirty="0">
                <a:solidFill>
                  <a:srgbClr val="003366"/>
                </a:solidFill>
              </a:endParaRPr>
            </a:p>
          </p:txBody>
        </p:sp>
      </p:grpSp>
      <p:grpSp>
        <p:nvGrpSpPr>
          <p:cNvPr id="11272" name="Группа 19"/>
          <p:cNvGrpSpPr>
            <a:grpSpLocks/>
          </p:cNvGrpSpPr>
          <p:nvPr/>
        </p:nvGrpSpPr>
        <p:grpSpPr bwMode="auto">
          <a:xfrm>
            <a:off x="316586" y="5233529"/>
            <a:ext cx="3091256" cy="754062"/>
            <a:chOff x="3807814" y="928694"/>
            <a:chExt cx="3368992" cy="124396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807814" y="928694"/>
              <a:ext cx="3368992" cy="124396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4026534" y="990125"/>
              <a:ext cx="3090378" cy="106104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sz="1600" b="1" dirty="0">
                  <a:solidFill>
                    <a:srgbClr val="003366"/>
                  </a:solidFill>
                </a:rPr>
                <a:t>5</a:t>
              </a:r>
              <a:r>
                <a:rPr lang="ru-RU" sz="1600" b="1" dirty="0" smtClean="0">
                  <a:solidFill>
                    <a:srgbClr val="003366"/>
                  </a:solidFill>
                </a:rPr>
                <a:t> </a:t>
              </a:r>
              <a:r>
                <a:rPr lang="ru-RU" sz="1600" b="1" dirty="0">
                  <a:solidFill>
                    <a:srgbClr val="003366"/>
                  </a:solidFill>
                </a:rPr>
                <a:t>ЭТАП</a:t>
              </a:r>
            </a:p>
            <a:p>
              <a:pPr algn="ctr" defTabSz="800100">
                <a:defRPr/>
              </a:pPr>
              <a:r>
                <a:rPr lang="ru-RU" sz="1400" b="1" dirty="0">
                  <a:solidFill>
                    <a:srgbClr val="003366"/>
                  </a:solidFill>
                </a:rPr>
                <a:t>ЗАКЛЮЧЕНИЕ ДОГОВОРА</a:t>
              </a:r>
            </a:p>
          </p:txBody>
        </p:sp>
      </p:grpSp>
      <p:grpSp>
        <p:nvGrpSpPr>
          <p:cNvPr id="11273" name="Группа 22"/>
          <p:cNvGrpSpPr>
            <a:grpSpLocks/>
          </p:cNvGrpSpPr>
          <p:nvPr/>
        </p:nvGrpSpPr>
        <p:grpSpPr bwMode="auto">
          <a:xfrm>
            <a:off x="711200" y="5913948"/>
            <a:ext cx="3177758" cy="836548"/>
            <a:chOff x="3807814" y="928694"/>
            <a:chExt cx="3551099" cy="1243965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807814" y="928694"/>
              <a:ext cx="3551099" cy="124396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4141326" y="1023912"/>
              <a:ext cx="3118944" cy="101520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sz="1600" b="1" dirty="0">
                  <a:solidFill>
                    <a:srgbClr val="003366"/>
                  </a:solidFill>
                </a:rPr>
                <a:t>6</a:t>
              </a:r>
              <a:r>
                <a:rPr lang="ru-RU" sz="1600" b="1" dirty="0" smtClean="0">
                  <a:solidFill>
                    <a:srgbClr val="003366"/>
                  </a:solidFill>
                </a:rPr>
                <a:t> </a:t>
              </a:r>
              <a:r>
                <a:rPr lang="ru-RU" sz="1600" b="1" dirty="0">
                  <a:solidFill>
                    <a:srgbClr val="003366"/>
                  </a:solidFill>
                </a:rPr>
                <a:t>ЭТАП</a:t>
              </a:r>
            </a:p>
            <a:p>
              <a:pPr algn="ctr" defTabSz="800100">
                <a:defRPr/>
              </a:pPr>
              <a:r>
                <a:rPr lang="ru-RU" sz="1400" b="1" dirty="0" smtClean="0">
                  <a:solidFill>
                    <a:srgbClr val="003366"/>
                  </a:solidFill>
                </a:rPr>
                <a:t>СОПРОВОЖДЕНИЕ  СЕМЬИ</a:t>
              </a:r>
              <a:endParaRPr lang="ru-RU" sz="1400" b="1" dirty="0">
                <a:solidFill>
                  <a:srgbClr val="003366"/>
                </a:solidFill>
              </a:endParaRPr>
            </a:p>
          </p:txBody>
        </p:sp>
      </p:grpSp>
      <p:grpSp>
        <p:nvGrpSpPr>
          <p:cNvPr id="11274" name="Группа 25"/>
          <p:cNvGrpSpPr>
            <a:grpSpLocks/>
          </p:cNvGrpSpPr>
          <p:nvPr/>
        </p:nvGrpSpPr>
        <p:grpSpPr bwMode="auto">
          <a:xfrm>
            <a:off x="4351970" y="2824514"/>
            <a:ext cx="2257946" cy="1073510"/>
            <a:chOff x="5571857" y="932974"/>
            <a:chExt cx="2721434" cy="1243965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5571857" y="932974"/>
              <a:ext cx="2648902" cy="124396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5766923" y="992209"/>
              <a:ext cx="2526368" cy="112549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76200" tIns="76200" rIns="76200" bIns="76200" spcCol="1270" anchor="ctr"/>
            <a:lstStyle/>
            <a:p>
              <a:pPr algn="ctr" defTabSz="889000">
                <a:defRPr/>
              </a:pPr>
              <a:r>
                <a:rPr lang="ru-RU" sz="1400" b="1" dirty="0">
                  <a:solidFill>
                    <a:srgbClr val="003366"/>
                  </a:solidFill>
                </a:rPr>
                <a:t>Социально-психологическая  диагностика</a:t>
              </a:r>
            </a:p>
          </p:txBody>
        </p:sp>
      </p:grpSp>
      <p:grpSp>
        <p:nvGrpSpPr>
          <p:cNvPr id="11275" name="Группа 28"/>
          <p:cNvGrpSpPr>
            <a:grpSpLocks/>
          </p:cNvGrpSpPr>
          <p:nvPr/>
        </p:nvGrpSpPr>
        <p:grpSpPr bwMode="auto">
          <a:xfrm>
            <a:off x="5735347" y="3861547"/>
            <a:ext cx="2163514" cy="1371981"/>
            <a:chOff x="5694295" y="1038953"/>
            <a:chExt cx="2678962" cy="1345933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5724355" y="1038953"/>
              <a:ext cx="2648902" cy="124396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5694295" y="1259391"/>
              <a:ext cx="2526464" cy="112549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76200" tIns="76200" rIns="76200" bIns="76200" spcCol="1270" anchor="ctr"/>
            <a:lstStyle/>
            <a:p>
              <a:pPr algn="ctr" defTabSz="889000">
                <a:defRPr/>
              </a:pPr>
              <a:r>
                <a:rPr lang="ru-RU" sz="1200" b="1" dirty="0">
                  <a:solidFill>
                    <a:srgbClr val="003366"/>
                  </a:solidFill>
                </a:rPr>
                <a:t> </a:t>
              </a:r>
              <a:r>
                <a:rPr lang="ru-RU" sz="1400" b="1" dirty="0">
                  <a:solidFill>
                    <a:srgbClr val="003366"/>
                  </a:solidFill>
                </a:rPr>
                <a:t>Знакомство помощника и  получателя  услуги </a:t>
              </a:r>
            </a:p>
          </p:txBody>
        </p:sp>
      </p:grpSp>
      <p:cxnSp>
        <p:nvCxnSpPr>
          <p:cNvPr id="33" name="Прямая со стрелкой 32"/>
          <p:cNvCxnSpPr>
            <a:endCxn id="7" idx="1"/>
          </p:cNvCxnSpPr>
          <p:nvPr/>
        </p:nvCxnSpPr>
        <p:spPr>
          <a:xfrm flipV="1">
            <a:off x="3396741" y="1391936"/>
            <a:ext cx="2338606" cy="2619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7" idx="2"/>
          </p:cNvCxnSpPr>
          <p:nvPr/>
        </p:nvCxnSpPr>
        <p:spPr>
          <a:xfrm flipH="1">
            <a:off x="6795535" y="1653841"/>
            <a:ext cx="41418" cy="274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81" name="Группа 42"/>
          <p:cNvGrpSpPr>
            <a:grpSpLocks/>
          </p:cNvGrpSpPr>
          <p:nvPr/>
        </p:nvGrpSpPr>
        <p:grpSpPr bwMode="auto">
          <a:xfrm>
            <a:off x="4467494" y="6017756"/>
            <a:ext cx="4429125" cy="642938"/>
            <a:chOff x="3807814" y="928694"/>
            <a:chExt cx="3551099" cy="1243965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3807814" y="928694"/>
              <a:ext cx="3551099" cy="124396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3920105" y="1079197"/>
              <a:ext cx="3353815" cy="94295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sz="1600" b="1" dirty="0">
                  <a:solidFill>
                    <a:srgbClr val="003366"/>
                  </a:solidFill>
                </a:rPr>
                <a:t>7</a:t>
              </a:r>
              <a:r>
                <a:rPr lang="ru-RU" sz="1600" b="1" dirty="0" smtClean="0">
                  <a:solidFill>
                    <a:srgbClr val="003366"/>
                  </a:solidFill>
                </a:rPr>
                <a:t> </a:t>
              </a:r>
              <a:r>
                <a:rPr lang="ru-RU" sz="1600" b="1" dirty="0">
                  <a:solidFill>
                    <a:srgbClr val="003366"/>
                  </a:solidFill>
                </a:rPr>
                <a:t>ЭТАП</a:t>
              </a:r>
            </a:p>
            <a:p>
              <a:pPr algn="ctr" defTabSz="800100">
                <a:defRPr/>
              </a:pPr>
              <a:r>
                <a:rPr lang="ru-RU" sz="1400" b="1" dirty="0">
                  <a:solidFill>
                    <a:srgbClr val="003366"/>
                  </a:solidFill>
                </a:rPr>
                <a:t>МОНИТОРИНГ  ОКАЗАНИЯ   УСЛУГИ</a:t>
              </a:r>
            </a:p>
          </p:txBody>
        </p:sp>
      </p:grpSp>
      <p:sp>
        <p:nvSpPr>
          <p:cNvPr id="42" name="Стрелка вправо 41"/>
          <p:cNvSpPr/>
          <p:nvPr/>
        </p:nvSpPr>
        <p:spPr>
          <a:xfrm rot="21349833">
            <a:off x="3967188" y="6253737"/>
            <a:ext cx="407756" cy="328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9" name="Рисунок 5" descr="Диалог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96585" y="204952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3" name="Группа 12"/>
          <p:cNvGrpSpPr>
            <a:grpSpLocks/>
          </p:cNvGrpSpPr>
          <p:nvPr/>
        </p:nvGrpSpPr>
        <p:grpSpPr bwMode="auto">
          <a:xfrm>
            <a:off x="6944999" y="2843896"/>
            <a:ext cx="2114892" cy="911253"/>
            <a:chOff x="5571857" y="859841"/>
            <a:chExt cx="2648902" cy="1317098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5571857" y="932974"/>
              <a:ext cx="2648902" cy="124396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7" name="Скругленный прямоугольник 4"/>
            <p:cNvSpPr/>
            <p:nvPr/>
          </p:nvSpPr>
          <p:spPr>
            <a:xfrm>
              <a:off x="5694392" y="859841"/>
              <a:ext cx="2526367" cy="11195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76200" tIns="76200" rIns="76200" bIns="76200" spcCol="1270" anchor="ctr"/>
            <a:lstStyle/>
            <a:p>
              <a:pPr algn="ctr" defTabSz="889000">
                <a:defRPr/>
              </a:pPr>
              <a:r>
                <a:rPr lang="ru-RU" sz="1400" b="1" dirty="0" smtClean="0">
                  <a:solidFill>
                    <a:srgbClr val="003366"/>
                  </a:solidFill>
                </a:rPr>
                <a:t>Обучение помощника</a:t>
              </a:r>
              <a:endParaRPr lang="ru-RU" sz="1400" b="1" dirty="0">
                <a:solidFill>
                  <a:srgbClr val="003366"/>
                </a:solidFill>
              </a:endParaRPr>
            </a:p>
          </p:txBody>
        </p:sp>
      </p:grpSp>
      <p:cxnSp>
        <p:nvCxnSpPr>
          <p:cNvPr id="50" name="Прямая со стрелкой 49"/>
          <p:cNvCxnSpPr/>
          <p:nvPr/>
        </p:nvCxnSpPr>
        <p:spPr>
          <a:xfrm flipH="1">
            <a:off x="5807186" y="2680896"/>
            <a:ext cx="219884" cy="160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755526" y="2760925"/>
            <a:ext cx="21019" cy="1100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7576457" y="2680896"/>
            <a:ext cx="212575" cy="160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16"/>
          <p:cNvGrpSpPr>
            <a:grpSpLocks/>
          </p:cNvGrpSpPr>
          <p:nvPr/>
        </p:nvGrpSpPr>
        <p:grpSpPr bwMode="auto">
          <a:xfrm>
            <a:off x="101600" y="1626950"/>
            <a:ext cx="3774975" cy="725655"/>
            <a:chOff x="3259566" y="-1022309"/>
            <a:chExt cx="3557453" cy="1531034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3259566" y="-1022309"/>
              <a:ext cx="3557453" cy="153103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3353679" y="-968206"/>
              <a:ext cx="3369228" cy="143463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sz="1600" b="1" dirty="0" smtClean="0">
                  <a:solidFill>
                    <a:srgbClr val="003366"/>
                  </a:solidFill>
                </a:rPr>
                <a:t> </a:t>
              </a:r>
              <a:endParaRPr lang="ru-RU" sz="1400" b="1" dirty="0">
                <a:solidFill>
                  <a:srgbClr val="003366"/>
                </a:solidFill>
              </a:endParaRP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323880" y="1626950"/>
            <a:ext cx="31303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defRPr/>
            </a:pPr>
            <a:r>
              <a:rPr lang="ru-RU" sz="1600" b="1" dirty="0">
                <a:solidFill>
                  <a:srgbClr val="003366"/>
                </a:solidFill>
              </a:rPr>
              <a:t>2  ЭТАП</a:t>
            </a:r>
          </a:p>
          <a:p>
            <a:pPr algn="ctr" defTabSz="800100">
              <a:defRPr/>
            </a:pPr>
            <a:r>
              <a:rPr lang="ru-RU" sz="1400" b="1" dirty="0">
                <a:solidFill>
                  <a:srgbClr val="003366"/>
                </a:solidFill>
              </a:rPr>
              <a:t>ОБРАЩЕНИЕ   </a:t>
            </a:r>
            <a:endParaRPr lang="ru-RU" sz="1400" b="1" dirty="0" smtClean="0">
              <a:solidFill>
                <a:srgbClr val="003366"/>
              </a:solidFill>
            </a:endParaRPr>
          </a:p>
          <a:p>
            <a:pPr algn="ctr" defTabSz="800100">
              <a:defRPr/>
            </a:pPr>
            <a:r>
              <a:rPr lang="ru-RU" sz="1400" b="1" dirty="0" smtClean="0">
                <a:solidFill>
                  <a:srgbClr val="003366"/>
                </a:solidFill>
              </a:rPr>
              <a:t>в  ГУ «Вилейский </a:t>
            </a:r>
            <a:r>
              <a:rPr lang="ru-RU" sz="1400" b="1" dirty="0">
                <a:solidFill>
                  <a:srgbClr val="003366"/>
                </a:solidFill>
              </a:rPr>
              <a:t>ТЦСОН»</a:t>
            </a:r>
          </a:p>
        </p:txBody>
      </p:sp>
      <p:grpSp>
        <p:nvGrpSpPr>
          <p:cNvPr id="65" name="Группа 16"/>
          <p:cNvGrpSpPr>
            <a:grpSpLocks/>
          </p:cNvGrpSpPr>
          <p:nvPr/>
        </p:nvGrpSpPr>
        <p:grpSpPr bwMode="auto">
          <a:xfrm>
            <a:off x="201468" y="664060"/>
            <a:ext cx="3648513" cy="769441"/>
            <a:chOff x="3259566" y="-1022309"/>
            <a:chExt cx="3557453" cy="1531034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3259566" y="-1022309"/>
              <a:ext cx="3557453" cy="153103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3353679" y="-968206"/>
              <a:ext cx="3369228" cy="143463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defRPr/>
              </a:pPr>
              <a:r>
                <a:rPr lang="ru-RU" sz="1600" b="1" dirty="0" smtClean="0">
                  <a:solidFill>
                    <a:srgbClr val="003366"/>
                  </a:solidFill>
                </a:rPr>
                <a:t> </a:t>
              </a:r>
              <a:endParaRPr lang="ru-RU" sz="1400" b="1" dirty="0">
                <a:solidFill>
                  <a:srgbClr val="003366"/>
                </a:solidFill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232230" y="664060"/>
            <a:ext cx="3656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defRPr/>
            </a:pPr>
            <a:r>
              <a:rPr lang="ru-RU" sz="1600" b="1" dirty="0">
                <a:solidFill>
                  <a:srgbClr val="003366"/>
                </a:solidFill>
              </a:rPr>
              <a:t>1  ЭТАП</a:t>
            </a:r>
          </a:p>
          <a:p>
            <a:pPr algn="ctr" defTabSz="800100">
              <a:defRPr/>
            </a:pPr>
            <a:r>
              <a:rPr lang="ru-RU" sz="1400" b="1" dirty="0">
                <a:solidFill>
                  <a:srgbClr val="003366"/>
                </a:solidFill>
              </a:rPr>
              <a:t>ВЫЯВЛЕНИЕ </a:t>
            </a:r>
            <a:endParaRPr lang="ru-RU" sz="1400" b="1" dirty="0" smtClean="0">
              <a:solidFill>
                <a:srgbClr val="003366"/>
              </a:solidFill>
            </a:endParaRPr>
          </a:p>
          <a:p>
            <a:pPr algn="just" defTabSz="800100">
              <a:defRPr/>
            </a:pPr>
            <a:r>
              <a:rPr lang="ru-RU" sz="1400" b="1" dirty="0" smtClean="0">
                <a:solidFill>
                  <a:srgbClr val="003366"/>
                </a:solidFill>
              </a:rPr>
              <a:t>(</a:t>
            </a:r>
            <a:r>
              <a:rPr lang="ru-RU" sz="1400" b="1" dirty="0">
                <a:solidFill>
                  <a:srgbClr val="003366"/>
                </a:solidFill>
              </a:rPr>
              <a:t>сотрудники  </a:t>
            </a:r>
            <a:r>
              <a:rPr lang="ru-RU" sz="1400" b="1" dirty="0" smtClean="0">
                <a:solidFill>
                  <a:srgbClr val="003366"/>
                </a:solidFill>
              </a:rPr>
              <a:t>ГУ </a:t>
            </a:r>
            <a:r>
              <a:rPr lang="ru-RU" sz="1400" b="1" dirty="0">
                <a:solidFill>
                  <a:srgbClr val="003366"/>
                </a:solidFill>
              </a:rPr>
              <a:t>«Вилейский ТЦСОН»)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232229" y="4035013"/>
            <a:ext cx="4164168" cy="10426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57" name="Скругленный прямоугольник 4"/>
          <p:cNvSpPr/>
          <p:nvPr/>
        </p:nvSpPr>
        <p:spPr bwMode="auto">
          <a:xfrm>
            <a:off x="517275" y="4112029"/>
            <a:ext cx="3656729" cy="916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68580" rIns="68580" bIns="68580" spcCol="1270" anchor="ctr"/>
          <a:lstStyle/>
          <a:p>
            <a:pPr algn="ctr" defTabSz="800100">
              <a:defRPr/>
            </a:pPr>
            <a:r>
              <a:rPr lang="ru-RU" sz="1600" b="1" dirty="0">
                <a:solidFill>
                  <a:srgbClr val="003366"/>
                </a:solidFill>
              </a:rPr>
              <a:t>4</a:t>
            </a:r>
            <a:r>
              <a:rPr lang="ru-RU" sz="1600" b="1" dirty="0" smtClean="0">
                <a:solidFill>
                  <a:srgbClr val="003366"/>
                </a:solidFill>
              </a:rPr>
              <a:t> ЭТАП</a:t>
            </a:r>
          </a:p>
          <a:p>
            <a:pPr algn="ctr" defTabSz="800100">
              <a:defRPr/>
            </a:pPr>
            <a:r>
              <a:rPr lang="ru-RU" sz="1400" b="1" dirty="0" smtClean="0">
                <a:solidFill>
                  <a:srgbClr val="003366"/>
                </a:solidFill>
              </a:rPr>
              <a:t>ПРИНЯТИЕ РЕШЕНИЯ РАЙОННЫМ ИСПОЛНИТЕЛЬНЫМ КОМИТЕТОМ</a:t>
            </a:r>
            <a:endParaRPr lang="ru-RU" sz="1400" b="1" dirty="0">
              <a:solidFill>
                <a:srgbClr val="003366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3283245" y="2271912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 rot="5400000">
            <a:off x="3264967" y="1407871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3311390" y="3755150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3025640" y="5090653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3272399">
            <a:off x="3320564" y="5765715"/>
            <a:ext cx="397366" cy="296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" y="420688"/>
            <a:ext cx="8305800" cy="631825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3366"/>
                </a:solidFill>
              </a:rPr>
              <a:t>СОПРОВОЖДЕНИЕ   ЗАМЕЩАЮЩЕЙ   СЕМЬИ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1357298"/>
            <a:ext cx="521497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1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   «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1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Вилейский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1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ТЦСОН»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24176" y="3892550"/>
            <a:ext cx="1928827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Беседы </a:t>
            </a:r>
          </a:p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с  помощником</a:t>
            </a:r>
          </a:p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 и </a:t>
            </a:r>
            <a:r>
              <a:rPr lang="ru-RU" sz="1600" b="1" dirty="0" smtClean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подопечным</a:t>
            </a:r>
            <a:endParaRPr lang="ru-RU" sz="1600" b="1" dirty="0">
              <a:ln w="10541" cmpd="sng">
                <a:solidFill>
                  <a:srgbClr val="17375E"/>
                </a:solidFill>
                <a:prstDash val="solid"/>
              </a:ln>
              <a:solidFill>
                <a:srgbClr val="0033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4940537"/>
            <a:ext cx="207170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err="1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17375E"/>
                </a:solidFill>
              </a:rPr>
              <a:t>Досуговые</a:t>
            </a: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17375E"/>
                </a:solidFill>
              </a:rPr>
              <a:t>   мероприятия.</a:t>
            </a:r>
          </a:p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17375E"/>
                </a:solidFill>
              </a:rPr>
              <a:t>Поздравление юбиляров,   </a:t>
            </a:r>
          </a:p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 </a:t>
            </a:r>
            <a:r>
              <a:rPr lang="ru-RU" sz="1600" b="1" dirty="0" smtClean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именинников</a:t>
            </a:r>
            <a:endParaRPr lang="ru-RU" sz="1600" b="1" dirty="0">
              <a:ln w="10541" cmpd="sng">
                <a:solidFill>
                  <a:srgbClr val="17375E"/>
                </a:solidFill>
                <a:prstDash val="solid"/>
              </a:ln>
              <a:solidFill>
                <a:srgbClr val="0033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051" y="5174231"/>
            <a:ext cx="20717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Психологическая  помощь</a:t>
            </a:r>
          </a:p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(по  запросу</a:t>
            </a:r>
            <a:r>
              <a:rPr lang="ru-RU" sz="1600" b="1" dirty="0" smtClean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003366"/>
                </a:solidFill>
              </a:rPr>
              <a:t>)</a:t>
            </a:r>
            <a:endParaRPr lang="ru-RU" sz="1600" b="1" dirty="0">
              <a:ln w="10541" cmpd="sng">
                <a:solidFill>
                  <a:srgbClr val="17375E"/>
                </a:solidFill>
                <a:prstDash val="solid"/>
              </a:ln>
              <a:solidFill>
                <a:srgbClr val="003366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1857375" y="2510971"/>
            <a:ext cx="1571625" cy="9180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4316527" y="4272329"/>
            <a:ext cx="1357313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14282" y="3560989"/>
            <a:ext cx="207170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17375E"/>
                </a:solidFill>
              </a:rPr>
              <a:t>Юридическая  </a:t>
            </a:r>
            <a:r>
              <a:rPr lang="ru-RU" sz="1600" b="1" dirty="0" smtClean="0">
                <a:ln w="10541" cmpd="sng">
                  <a:solidFill>
                    <a:srgbClr val="17375E"/>
                  </a:solidFill>
                  <a:prstDash val="solid"/>
                </a:ln>
                <a:solidFill>
                  <a:srgbClr val="17375E"/>
                </a:solidFill>
              </a:rPr>
              <a:t>поддержка</a:t>
            </a:r>
            <a:endParaRPr lang="ru-RU" sz="1600" b="1" dirty="0">
              <a:ln w="10541" cmpd="sng">
                <a:solidFill>
                  <a:srgbClr val="17375E"/>
                </a:solidFill>
                <a:prstDash val="solid"/>
              </a:ln>
              <a:solidFill>
                <a:srgbClr val="17375E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609429" y="3386939"/>
            <a:ext cx="1385891" cy="626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2536031" y="3964782"/>
            <a:ext cx="1000125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0" name="Содержимое 3" descr="ПРЕЗ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071688"/>
            <a:ext cx="35163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Содержимое 19" descr="IMG-6f1489d604234aff5cc7f0778a4cf892-V.jpg"/>
          <p:cNvPicPr>
            <a:picLocks noChangeAspect="1"/>
          </p:cNvPicPr>
          <p:nvPr/>
        </p:nvPicPr>
        <p:blipFill>
          <a:blip r:embed="rId3" cstate="print"/>
          <a:srcRect l="3454" t="21124" r="10616" b="6373"/>
          <a:stretch>
            <a:fillRect/>
          </a:stretch>
        </p:blipFill>
        <p:spPr>
          <a:xfrm>
            <a:off x="155572" y="4250531"/>
            <a:ext cx="1701802" cy="191452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1" name="Содержимое 21" descr="DSCN16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2375" y="4857751"/>
            <a:ext cx="2086001" cy="156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4650" y="204788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17375E"/>
                </a:solidFill>
              </a:rPr>
              <a:t>ПЕРИОДИЧНОСТЬ ПРОВЕДЕНИЯ  МОНИТОРИНГА  ОКАЗАНИЯ УСЛУГИ  «ЗАМЕЩАЮЩАЯ СЕМЬЯ»</a:t>
            </a:r>
            <a:endParaRPr lang="ru-RU" sz="2400" dirty="0">
              <a:solidFill>
                <a:srgbClr val="17375E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600116"/>
              </p:ext>
            </p:extLst>
          </p:nvPr>
        </p:nvGraphicFramePr>
        <p:xfrm>
          <a:off x="571472" y="1214422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5" descr="ПРЕЗ5.jpg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308" r="5407"/>
          <a:stretch>
            <a:fillRect/>
          </a:stretch>
        </p:blipFill>
        <p:spPr>
          <a:xfrm>
            <a:off x="0" y="5000636"/>
            <a:ext cx="2500298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5" descr="Диалог-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454780" y="214290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50" y="325438"/>
            <a:ext cx="8229600" cy="5619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17375E"/>
                </a:solidFill>
              </a:rPr>
              <a:t>Формирование  бюджета   </a:t>
            </a:r>
            <a:br>
              <a:rPr lang="ru-RU" dirty="0" smtClean="0">
                <a:solidFill>
                  <a:srgbClr val="17375E"/>
                </a:solidFill>
              </a:rPr>
            </a:br>
            <a:r>
              <a:rPr lang="ru-RU" dirty="0" smtClean="0">
                <a:solidFill>
                  <a:srgbClr val="17375E"/>
                </a:solidFill>
              </a:rPr>
              <a:t>замещающей семьи</a:t>
            </a:r>
            <a:endParaRPr lang="ru-RU" dirty="0">
              <a:solidFill>
                <a:srgbClr val="17375E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11763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Дополнительное  соглашение к договору  оказания  услуги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5" descr="Диалог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443882" y="214290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6554339"/>
              </p:ext>
            </p:extLst>
          </p:nvPr>
        </p:nvGraphicFramePr>
        <p:xfrm>
          <a:off x="4905316" y="1030514"/>
          <a:ext cx="4038600" cy="565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USER\Desktop\соглашение зам. семь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9" b="9119"/>
          <a:stretch/>
        </p:blipFill>
        <p:spPr bwMode="auto">
          <a:xfrm>
            <a:off x="583496" y="1901370"/>
            <a:ext cx="3767161" cy="48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813" y="0"/>
            <a:ext cx="8534400" cy="1422400"/>
          </a:xfrm>
        </p:spPr>
        <p:txBody>
          <a:bodyPr>
            <a:normAutofit fontScale="90000"/>
          </a:bodyPr>
          <a:lstStyle/>
          <a:p>
            <a:pPr algn="ctr">
              <a:lnSpc>
                <a:spcPts val="3500"/>
              </a:lnSpc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100" dirty="0" smtClean="0">
                <a:solidFill>
                  <a:srgbClr val="17375E"/>
                </a:solidFill>
              </a:rPr>
              <a:t>СРЕДНЕСТАТИСТИЧЕСКИЙ  ПОРТРЕТ</a:t>
            </a:r>
            <a:br>
              <a:rPr lang="ru-RU" sz="3100" dirty="0" smtClean="0">
                <a:solidFill>
                  <a:srgbClr val="17375E"/>
                </a:solidFill>
              </a:rPr>
            </a:br>
            <a:r>
              <a:rPr lang="ru-RU" sz="3100" dirty="0" smtClean="0">
                <a:solidFill>
                  <a:srgbClr val="17375E"/>
                </a:solidFill>
              </a:rPr>
              <a:t> ЗАМЕЩАЮЩЕЙ  СЕМЬИ </a:t>
            </a:r>
            <a:endParaRPr lang="ru-RU" sz="3100" dirty="0">
              <a:solidFill>
                <a:srgbClr val="17375E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12615209"/>
              </p:ext>
            </p:extLst>
          </p:nvPr>
        </p:nvGraphicFramePr>
        <p:xfrm>
          <a:off x="128094" y="2031781"/>
          <a:ext cx="8858251" cy="35844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9061"/>
                <a:gridCol w="678569"/>
                <a:gridCol w="1276356"/>
                <a:gridCol w="1859502"/>
                <a:gridCol w="1464174"/>
                <a:gridCol w="1610589"/>
              </a:tblGrid>
              <a:tr h="94088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>
                    <a:solidFill>
                      <a:schemeClr val="accent1">
                        <a:lumMod val="5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17375E"/>
                          </a:solidFill>
                        </a:rPr>
                        <a:t>ПОЛ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>
                    <a:solidFill>
                      <a:schemeClr val="accent1">
                        <a:lumMod val="5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solidFill>
                          <a:srgbClr val="17375E"/>
                        </a:solidFill>
                      </a:endParaRPr>
                    </a:p>
                    <a:p>
                      <a:r>
                        <a:rPr lang="ru-RU" sz="1600" dirty="0" smtClean="0">
                          <a:solidFill>
                            <a:srgbClr val="17375E"/>
                          </a:solidFill>
                        </a:rPr>
                        <a:t>ВОЗРАСТ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>
                    <a:solidFill>
                      <a:schemeClr val="accent1">
                        <a:lumMod val="5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17375E"/>
                          </a:solidFill>
                        </a:rPr>
                        <a:t>МЕСТО ПРОЖИВАНИЯ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>
                    <a:solidFill>
                      <a:schemeClr val="accent1">
                        <a:lumMod val="5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17375E"/>
                          </a:solidFill>
                        </a:rPr>
                        <a:t>КАТЕГОРИЯ СЕМЬИ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>
                    <a:solidFill>
                      <a:schemeClr val="accent1">
                        <a:lumMod val="5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17375E"/>
                          </a:solidFill>
                        </a:rPr>
                        <a:t>МЕСТО СОЗДАНИЯ СЕМЬИ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>
                    <a:solidFill>
                      <a:schemeClr val="accent1">
                        <a:lumMod val="50000"/>
                        <a:alpha val="48000"/>
                      </a:schemeClr>
                    </a:solidFill>
                  </a:tcPr>
                </a:tc>
              </a:tr>
              <a:tr h="1332920">
                <a:tc>
                  <a:txBody>
                    <a:bodyPr/>
                    <a:lstStyle/>
                    <a:p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r>
                        <a:rPr lang="ru-RU" sz="1800" b="1" dirty="0" smtClean="0">
                          <a:solidFill>
                            <a:srgbClr val="17375E"/>
                          </a:solidFill>
                        </a:rPr>
                        <a:t>ПОМОЩНИК</a:t>
                      </a:r>
                      <a:endParaRPr lang="ru-RU" sz="18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3">
                        <a:lumMod val="7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ЖЕН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3">
                        <a:lumMod val="7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17375E"/>
                          </a:solidFill>
                        </a:rPr>
                        <a:t>48</a:t>
                      </a:r>
                      <a:endParaRPr lang="ru-RU" sz="2000" b="1" dirty="0" smtClean="0">
                        <a:solidFill>
                          <a:srgbClr val="17375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3">
                        <a:lumMod val="7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СЕЛЬСКАЯ МЕСТНОСТЬ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3">
                        <a:lumMod val="7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ПОЛНАЯ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3">
                        <a:lumMod val="75000"/>
                        <a:alpha val="5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ЖИЛЬЕ ПОМОЩНИКА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/>
                </a:tc>
              </a:tr>
              <a:tr h="940884">
                <a:tc>
                  <a:txBody>
                    <a:bodyPr/>
                    <a:lstStyle/>
                    <a:p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r>
                        <a:rPr lang="ru-RU" sz="1800" b="1" dirty="0" smtClean="0">
                          <a:solidFill>
                            <a:srgbClr val="17375E"/>
                          </a:solidFill>
                        </a:rPr>
                        <a:t>ПОДОПЕЧНЫЙ</a:t>
                      </a:r>
                      <a:endParaRPr lang="ru-RU" sz="18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2">
                        <a:lumMod val="7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ЖЕН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2">
                        <a:lumMod val="7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17375E"/>
                          </a:solidFill>
                        </a:rPr>
                        <a:t>74</a:t>
                      </a:r>
                      <a:endParaRPr lang="ru-RU" sz="2000" b="1" dirty="0">
                        <a:solidFill>
                          <a:srgbClr val="17375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solidFill>
                      <a:schemeClr val="accent2">
                        <a:lumMod val="7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17375E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СЕЛЬСКАЯ МЕСТНОСТЬ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2">
                        <a:lumMod val="7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7375E"/>
                          </a:solidFill>
                        </a:rPr>
                        <a:t>ОДИНОКИЙ</a:t>
                      </a:r>
                      <a:endParaRPr lang="ru-RU" sz="1600" b="1" dirty="0">
                        <a:solidFill>
                          <a:srgbClr val="17375E"/>
                        </a:solidFill>
                      </a:endParaRPr>
                    </a:p>
                  </a:txBody>
                  <a:tcPr marL="91439" marR="91439" anchor="ctr">
                    <a:solidFill>
                      <a:schemeClr val="accent2">
                        <a:lumMod val="75000"/>
                        <a:alpha val="4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5" descr="Диалог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49289" y="245821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38" y="366713"/>
            <a:ext cx="8229600" cy="7032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17375E"/>
                </a:solidFill>
              </a:rPr>
              <a:t>ИНФОРМАЦИОННАЯ   РАБОТА</a:t>
            </a:r>
            <a:br>
              <a:rPr lang="ru-RU" dirty="0" smtClean="0">
                <a:solidFill>
                  <a:srgbClr val="17375E"/>
                </a:solidFill>
              </a:rPr>
            </a:br>
            <a:r>
              <a:rPr lang="ru-RU" dirty="0" smtClean="0">
                <a:solidFill>
                  <a:srgbClr val="17375E"/>
                </a:solidFill>
              </a:rPr>
              <a:t> С  НАСЕЛЕНИЕМ</a:t>
            </a:r>
            <a:endParaRPr lang="ru-RU" dirty="0">
              <a:solidFill>
                <a:srgbClr val="17375E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49" y="1200150"/>
            <a:ext cx="4924425" cy="51546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Изготовление  и распространение буклетов  и  листовок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9676"/>
            <a:ext cx="4038600" cy="5145088"/>
          </a:xfrm>
        </p:spPr>
        <p:txBody>
          <a:bodyPr/>
          <a:lstStyle/>
          <a:p>
            <a:pPr algn="ctr">
              <a:defRPr/>
            </a:pPr>
            <a:r>
              <a:rPr b="1">
                <a:solidFill>
                  <a:schemeClr val="accent1">
                    <a:lumMod val="50000"/>
                  </a:schemeClr>
                </a:solidFill>
              </a:rPr>
              <a:t>Статьи  в  СМИ</a:t>
            </a:r>
          </a:p>
        </p:txBody>
      </p:sp>
      <p:pic>
        <p:nvPicPr>
          <p:cNvPr id="5" name="Рисунок 5" descr="Диалог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412351" y="214290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4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2429" r="7693" b="8801"/>
          <a:stretch>
            <a:fillRect/>
          </a:stretch>
        </p:blipFill>
        <p:spPr bwMode="auto">
          <a:xfrm>
            <a:off x="471488" y="1876425"/>
            <a:ext cx="38052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1" t="30669" r="9834" b="11681"/>
          <a:stretch>
            <a:fillRect/>
          </a:stretch>
        </p:blipFill>
        <p:spPr bwMode="auto">
          <a:xfrm>
            <a:off x="189187" y="4438650"/>
            <a:ext cx="3839888" cy="22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349" y="1696744"/>
            <a:ext cx="2905125" cy="260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2425" y="4576735"/>
            <a:ext cx="2828925" cy="212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7594" y="3219451"/>
            <a:ext cx="3358919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438274"/>
            <a:ext cx="2571750" cy="3267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i="1" dirty="0" smtClean="0">
                <a:solidFill>
                  <a:schemeClr val="tx2">
                    <a:lumMod val="75000"/>
                  </a:schemeClr>
                </a:solidFill>
              </a:rPr>
              <a:t>В  настоящее время в Вилейском  районе 7   замещающих    </a:t>
            </a:r>
            <a:br>
              <a:rPr lang="ru-RU" sz="27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i="1" dirty="0" smtClean="0">
                <a:solidFill>
                  <a:schemeClr val="tx2">
                    <a:lumMod val="75000"/>
                  </a:schemeClr>
                </a:solidFill>
              </a:rPr>
              <a:t>семей</a:t>
            </a: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" name="Содержимое 28" descr="по  велению  сердц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442" b="7442"/>
          <a:stretch>
            <a:fillRect/>
          </a:stretch>
        </p:blipFill>
        <p:spPr>
          <a:xfrm rot="328950">
            <a:off x="2648178" y="175315"/>
            <a:ext cx="6037540" cy="5140875"/>
          </a:xfrm>
          <a:effectLst>
            <a:softEdge rad="112500"/>
          </a:effec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-189186" y="6180083"/>
            <a:ext cx="7520152" cy="882868"/>
          </a:xfrm>
          <a:prstGeom prst="rect">
            <a:avLst/>
          </a:prstGeom>
        </p:spPr>
        <p:txBody>
          <a:bodyPr lIns="45720" rIns="45720" anchor="b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      У  каждой  </a:t>
            </a: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из 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них своя  история,  </a:t>
            </a:r>
            <a:endParaRPr lang="ru-RU" sz="11200" b="1" i="1" dirty="0" smtClean="0">
              <a:solidFill>
                <a:schemeClr val="tx2">
                  <a:lumMod val="75000"/>
                </a:schemeClr>
              </a:solidFill>
              <a:latin typeface="Gabriola" pitchFamily="82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   но 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есть  одно,  </a:t>
            </a: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что  всех  </a:t>
            </a: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их 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объединяет – </a:t>
            </a:r>
            <a:endParaRPr lang="ru-RU" sz="11200" b="1" i="1" dirty="0" smtClean="0">
              <a:solidFill>
                <a:schemeClr val="tx2">
                  <a:lumMod val="75000"/>
                </a:schemeClr>
              </a:solidFill>
              <a:latin typeface="Gabriola" pitchFamily="82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     замещающая  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семья  </a:t>
            </a: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создаётся 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не  по  узам  </a:t>
            </a: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 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       родства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, </a:t>
            </a:r>
            <a:r>
              <a:rPr lang="ru-RU" sz="112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а  </a:t>
            </a:r>
            <a:r>
              <a:rPr lang="ru-RU" sz="112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>по  велению  души  и  сердца.</a:t>
            </a:r>
            <a:r>
              <a:rPr lang="ru-RU" sz="128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/>
            </a:r>
            <a:br>
              <a:rPr lang="ru-RU" sz="12800" b="1" i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</a:b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  <a:ea typeface="+mj-ea"/>
                <a:cs typeface="+mj-cs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" name="Рисунок 5" descr="Диалог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214282" y="214290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3420" y="2257152"/>
            <a:ext cx="8828689" cy="88741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ru-RU" sz="3600" i="1" dirty="0" smtClean="0">
                <a:solidFill>
                  <a:srgbClr val="385D8A"/>
                </a:solidFill>
                <a:latin typeface="Monotype Corsiva" pitchFamily="66" charset="0"/>
              </a:rPr>
              <a:t>Человек  ценится  не  по  его  материальному  богатству, </a:t>
            </a:r>
            <a:r>
              <a:rPr lang="ru-RU" sz="3600" i="1" dirty="0" smtClean="0">
                <a:solidFill>
                  <a:srgbClr val="385D8A"/>
                </a:solidFill>
                <a:latin typeface="Monotype Corsiva" pitchFamily="66" charset="0"/>
              </a:rPr>
              <a:t>а  по  </a:t>
            </a:r>
            <a:r>
              <a:rPr lang="ru-RU" sz="3600" i="1" dirty="0" smtClean="0">
                <a:solidFill>
                  <a:srgbClr val="385D8A"/>
                </a:solidFill>
                <a:latin typeface="Monotype Corsiva" pitchFamily="66" charset="0"/>
              </a:rPr>
              <a:t>широте  души, глубине  сердца, чистоте  характера,  высоте  желаний          </a:t>
            </a:r>
            <a:br>
              <a:rPr lang="ru-RU" sz="3600" i="1" dirty="0" smtClean="0">
                <a:solidFill>
                  <a:srgbClr val="385D8A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rgbClr val="385D8A"/>
                </a:solidFill>
                <a:latin typeface="Monotype Corsiva" pitchFamily="66" charset="0"/>
              </a:rPr>
              <a:t>и  жертвенной готовности  помочь другим…</a:t>
            </a:r>
            <a:endParaRPr lang="ru-RU" sz="3600" i="1" dirty="0">
              <a:solidFill>
                <a:srgbClr val="385D8A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130629" y="0"/>
            <a:ext cx="9013371" cy="684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3100" b="1" dirty="0">
              <a:solidFill>
                <a:srgbClr val="1B416F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1B416F"/>
                </a:solidFill>
                <a:latin typeface="+mn-lt"/>
                <a:cs typeface="Times New Roman" pitchFamily="18" charset="0"/>
              </a:rPr>
              <a:t>         Опросы  населения </a:t>
            </a:r>
            <a:r>
              <a:rPr lang="ru-RU" sz="2600" b="1" dirty="0">
                <a:solidFill>
                  <a:srgbClr val="1B416F"/>
                </a:solidFill>
                <a:latin typeface="+mn-lt"/>
                <a:cs typeface="Times New Roman" pitchFamily="18" charset="0"/>
              </a:rPr>
              <a:t>по внедрению            </a:t>
            </a:r>
            <a:br>
              <a:rPr lang="ru-RU" sz="2600" b="1" dirty="0">
                <a:solidFill>
                  <a:srgbClr val="1B416F"/>
                </a:solidFill>
                <a:latin typeface="+mn-lt"/>
                <a:cs typeface="Times New Roman" pitchFamily="18" charset="0"/>
              </a:rPr>
            </a:br>
            <a:r>
              <a:rPr lang="ru-RU" sz="2600" b="1" dirty="0">
                <a:solidFill>
                  <a:srgbClr val="1B416F"/>
                </a:solidFill>
                <a:latin typeface="+mn-lt"/>
              </a:rPr>
              <a:t>альтернативных </a:t>
            </a:r>
            <a:r>
              <a:rPr lang="ru-RU" sz="2600" b="1" dirty="0" smtClean="0">
                <a:solidFill>
                  <a:srgbClr val="1B416F"/>
                </a:solidFill>
                <a:latin typeface="+mn-lt"/>
              </a:rPr>
              <a:t>форм </a:t>
            </a:r>
            <a:r>
              <a:rPr lang="ru-RU" sz="2600" b="1" dirty="0">
                <a:solidFill>
                  <a:srgbClr val="1B416F"/>
                </a:solidFill>
                <a:latin typeface="+mn-lt"/>
              </a:rPr>
              <a:t>жизнеустройства</a:t>
            </a:r>
            <a:r>
              <a:rPr lang="ru-RU" sz="2600" b="1" dirty="0" smtClean="0">
                <a:solidFill>
                  <a:srgbClr val="1B416F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99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990000"/>
                </a:solidFill>
                <a:latin typeface="+mn-lt"/>
                <a:cs typeface="Times New Roman" pitchFamily="18" charset="0"/>
              </a:rPr>
            </a:br>
            <a:endParaRPr lang="ru-RU" sz="2400" b="1" dirty="0">
              <a:solidFill>
                <a:srgbClr val="0033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«Изучение мнения волонтеров по вопросу проживания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пожилого человека в зимний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в их семьях».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</a:t>
            </a:r>
            <a:r>
              <a:rPr lang="ru-RU" b="1" i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ru-RU" sz="22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человека. Участие приняли пожилые граждане – волонтеры, проживающие на территории 5 сельских Советов.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ru-RU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ГОД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«Альтернативная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 проживания для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пожилых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граждан. Гостевая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семья для пожилого человека».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 </a:t>
            </a:r>
            <a:r>
              <a:rPr lang="ru-RU" sz="22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2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человек. Участие приняли  граждане/семьи в возрасте от 20 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70 лет (полные семьи, неполные семьи,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которых оба супруга являются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пенсионерами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«Определение  нуждаемости  граждан в  социальных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услугах, предоставляемых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 форме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социального 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обслуживания  в замещающей семье».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составил </a:t>
            </a:r>
            <a:r>
              <a:rPr lang="ru-RU" sz="2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2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человек. Участие приняли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одинокие 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одиноко проживающие граждане пожилого  возраста.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5" descr="Диалог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65054" y="245821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>
          <a:xfrm>
            <a:off x="469950" y="28404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rgbClr val="17375E"/>
                </a:solidFill>
                <a:latin typeface="+mj-lt"/>
                <a:cs typeface="Times New Roman" pitchFamily="18" charset="0"/>
              </a:rPr>
              <a:t>Результаты   опросов</a:t>
            </a:r>
            <a:endParaRPr lang="ru-RU" sz="2600" dirty="0" smtClean="0">
              <a:solidFill>
                <a:srgbClr val="8000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927594"/>
              </p:ext>
            </p:extLst>
          </p:nvPr>
        </p:nvGraphicFramePr>
        <p:xfrm>
          <a:off x="457200" y="1076325"/>
          <a:ext cx="8458200" cy="504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5" descr="Диалог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428116" y="230055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7854950" cy="114300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1B416F"/>
                </a:solidFill>
              </a:rPr>
              <a:t>  </a:t>
            </a:r>
            <a:r>
              <a:rPr lang="ru-RU" sz="2600" dirty="0" smtClean="0">
                <a:solidFill>
                  <a:srgbClr val="1B416F"/>
                </a:solidFill>
              </a:rPr>
              <a:t>Внедрение   альтернативных   </a:t>
            </a:r>
            <a:r>
              <a:rPr lang="ru-RU" sz="2600" dirty="0" smtClean="0">
                <a:solidFill>
                  <a:srgbClr val="1B416F"/>
                </a:solidFill>
              </a:rPr>
              <a:t>форм   </a:t>
            </a:r>
            <a:r>
              <a:rPr lang="ru-RU" sz="2600" dirty="0" smtClean="0">
                <a:solidFill>
                  <a:srgbClr val="1B416F"/>
                </a:solidFill>
              </a:rPr>
              <a:t>жизнеустройства пожилых  граждан  </a:t>
            </a:r>
            <a:endParaRPr lang="ru-RU" sz="2600" dirty="0">
              <a:solidFill>
                <a:srgbClr val="1B416F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724327"/>
              </p:ext>
            </p:extLst>
          </p:nvPr>
        </p:nvGraphicFramePr>
        <p:xfrm>
          <a:off x="285720" y="1605064"/>
          <a:ext cx="8429652" cy="464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15382" t="8692"/>
          <a:stretch/>
        </p:blipFill>
        <p:spPr bwMode="auto">
          <a:xfrm>
            <a:off x="6648888" y="4919559"/>
            <a:ext cx="2037031" cy="160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Documents and Settings\Инна\Мои документы\16-11-2016_08-51-04\DSCN3812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598379" y="1370487"/>
            <a:ext cx="2027849" cy="152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C:\Users\Admin\Desktop\презентация  комитет\приемная  семья\IMG_8246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9118" t="12158" r="11857" b="2738"/>
          <a:stretch>
            <a:fillRect/>
          </a:stretch>
        </p:blipFill>
        <p:spPr>
          <a:xfrm>
            <a:off x="7053819" y="3169239"/>
            <a:ext cx="1857388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5" descr="Диалог-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91718" y="245821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931400"/>
              </p:ext>
            </p:extLst>
          </p:nvPr>
        </p:nvGraphicFramePr>
        <p:xfrm>
          <a:off x="386255" y="1344338"/>
          <a:ext cx="8458200" cy="504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0D9D8-ABF5-41A5-82F0-A47281DE7D5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785813" y="333375"/>
            <a:ext cx="7999412" cy="7588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1B416F"/>
                </a:solidFill>
              </a:rPr>
              <a:t>Развитие альтернативных форм жизнеустройства пожилых граждан  </a:t>
            </a:r>
            <a:endParaRPr lang="ru-RU" dirty="0">
              <a:solidFill>
                <a:srgbClr val="1B416F"/>
              </a:solidFill>
            </a:endParaRPr>
          </a:p>
        </p:txBody>
      </p:sp>
      <p:pic>
        <p:nvPicPr>
          <p:cNvPr id="32" name="Рисунок 5" descr="Диалог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01992" y="237445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5520" r="17460"/>
          <a:stretch/>
        </p:blipFill>
        <p:spPr>
          <a:xfrm>
            <a:off x="2946400" y="2079133"/>
            <a:ext cx="3372392" cy="275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770743" y="2110479"/>
            <a:ext cx="5065486" cy="10543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ru-RU" sz="2600" dirty="0">
              <a:latin typeface="+mn-lt"/>
            </a:endParaRPr>
          </a:p>
        </p:txBody>
      </p:sp>
      <p:pic>
        <p:nvPicPr>
          <p:cNvPr id="7" name="Рисунок 5" descr="Диалог-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95584" y="194020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64886" y="536900"/>
            <a:ext cx="3011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91010" y="667529"/>
            <a:ext cx="2902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16591590"/>
              </p:ext>
            </p:extLst>
          </p:nvPr>
        </p:nvGraphicFramePr>
        <p:xfrm>
          <a:off x="146781" y="194020"/>
          <a:ext cx="8895618" cy="658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7636" y="237367"/>
            <a:ext cx="8305800" cy="7582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200" dirty="0" smtClean="0">
                <a:solidFill>
                  <a:srgbClr val="17375E"/>
                </a:solidFill>
              </a:rPr>
              <a:t>ДОКУМЕНТЫ,  </a:t>
            </a:r>
            <a:r>
              <a:rPr lang="ru-RU" sz="2200" dirty="0">
                <a:solidFill>
                  <a:srgbClr val="17375E"/>
                </a:solidFill>
              </a:rPr>
              <a:t>НЕОБХОДИМЫЕ   </a:t>
            </a:r>
            <a:r>
              <a:rPr lang="ru-RU" sz="2200" dirty="0" smtClean="0">
                <a:solidFill>
                  <a:srgbClr val="17375E"/>
                </a:solidFill>
              </a:rPr>
              <a:t/>
            </a:r>
            <a:br>
              <a:rPr lang="ru-RU" sz="2200" dirty="0" smtClean="0">
                <a:solidFill>
                  <a:srgbClr val="17375E"/>
                </a:solidFill>
              </a:rPr>
            </a:br>
            <a:r>
              <a:rPr lang="ru-RU" sz="2200" dirty="0" smtClean="0">
                <a:solidFill>
                  <a:srgbClr val="17375E"/>
                </a:solidFill>
              </a:rPr>
              <a:t>ДЛЯ  ОРГАНИЗАЦИИ ЗАМЕЩАЮЩЕЙ  СЕМЬИ</a:t>
            </a:r>
            <a:endParaRPr lang="ru-RU" sz="2200" dirty="0"/>
          </a:p>
        </p:txBody>
      </p:sp>
      <p:sp>
        <p:nvSpPr>
          <p:cNvPr id="12292" name="AutoShape 2" descr="Картинки по запросу человечки в презентаци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AutoShape 4" descr="Картинки по запросу человечки в презентаци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AutoShape 6" descr="Картинки по запросу человечки в презентаци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" name="Рисунок 5" descr="Диалог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93402" y="160338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Содержимое 5" descr="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626" t="1568" r="343" b="20057"/>
          <a:stretch>
            <a:fillRect/>
          </a:stretch>
        </p:blipFill>
        <p:spPr>
          <a:xfrm>
            <a:off x="155575" y="1488749"/>
            <a:ext cx="1466838" cy="1830184"/>
          </a:xfrm>
          <a:prstGeom prst="rect">
            <a:avLst/>
          </a:prstGeom>
        </p:spPr>
      </p:pic>
      <p:pic>
        <p:nvPicPr>
          <p:cNvPr id="10" name="Содержимое 6" descr="2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7407291" y="2077326"/>
            <a:ext cx="1635850" cy="21811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35303" y="3890458"/>
            <a:ext cx="299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Акт  материально-бытового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обследования 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20229" y="1146131"/>
            <a:ext cx="3468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  Медицинская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справка об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отсутствии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либо наличии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 противопоказаний </a:t>
            </a:r>
          </a:p>
          <a:p>
            <a:pPr marL="0" indent="0" algn="ctr">
              <a:buNone/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  на 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подопечного и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всех 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членов </a:t>
            </a:r>
          </a:p>
          <a:p>
            <a:pPr marL="0" indent="0" algn="ctr">
              <a:buNone/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  семьи  помощника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8245" y="4312257"/>
            <a:ext cx="2126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Справка  об  отсутствии  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 ухода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1320" y="1099965"/>
            <a:ext cx="1085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Заявление 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" name="Содержимое 25" descr="6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32" t="522" r="3130" b="4034"/>
          <a:stretch>
            <a:fillRect/>
          </a:stretch>
        </p:blipFill>
        <p:spPr>
          <a:xfrm>
            <a:off x="2847299" y="4543089"/>
            <a:ext cx="1384228" cy="1967753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6" t="11489" r="10424" b="3092"/>
          <a:stretch/>
        </p:blipFill>
        <p:spPr bwMode="auto">
          <a:xfrm rot="16200000">
            <a:off x="6315523" y="4412486"/>
            <a:ext cx="1911669" cy="255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t="4766" r="7018" b="3990"/>
          <a:stretch/>
        </p:blipFill>
        <p:spPr bwMode="auto">
          <a:xfrm>
            <a:off x="4394912" y="4543089"/>
            <a:ext cx="1346103" cy="192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7" t="2712" r="3790" b="3068"/>
          <a:stretch/>
        </p:blipFill>
        <p:spPr bwMode="auto">
          <a:xfrm>
            <a:off x="5820229" y="2114267"/>
            <a:ext cx="1513728" cy="210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6" t="9011" r="5652" b="10820"/>
          <a:stretch/>
        </p:blipFill>
        <p:spPr bwMode="auto">
          <a:xfrm>
            <a:off x="1673120" y="1491306"/>
            <a:ext cx="1445318" cy="182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15797" y="1099965"/>
            <a:ext cx="299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Документ, удостоверяющий личность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1646" y="3576798"/>
            <a:ext cx="238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Справка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о размере пенсии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   подопечного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097" r="4797" b="4557"/>
          <a:stretch/>
        </p:blipFill>
        <p:spPr bwMode="auto">
          <a:xfrm>
            <a:off x="386744" y="4121291"/>
            <a:ext cx="1872244" cy="175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Содержимое 5" descr="ПРЕЗ 3.jpg"/>
          <p:cNvPicPr>
            <a:picLocks noGrp="1"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5795" r="17982"/>
          <a:stretch>
            <a:fillRect/>
          </a:stretch>
        </p:blipFill>
        <p:spPr bwMode="auto">
          <a:xfrm>
            <a:off x="8243697" y="5716467"/>
            <a:ext cx="799444" cy="10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58" y="1604945"/>
            <a:ext cx="2348693" cy="156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124076"/>
            <a:ext cx="8305800" cy="7582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17375E"/>
                </a:solidFill>
              </a:rPr>
              <a:t>ДОКУМЕНТЫ,  </a:t>
            </a:r>
            <a:r>
              <a:rPr lang="ru-RU" sz="2000" dirty="0">
                <a:solidFill>
                  <a:srgbClr val="17375E"/>
                </a:solidFill>
              </a:rPr>
              <a:t>НЕОБХОДИМЫЕ   </a:t>
            </a:r>
            <a:r>
              <a:rPr lang="ru-RU" sz="2000" dirty="0" smtClean="0">
                <a:solidFill>
                  <a:srgbClr val="17375E"/>
                </a:solidFill>
              </a:rPr>
              <a:t/>
            </a:r>
            <a:br>
              <a:rPr lang="ru-RU" sz="2000" dirty="0" smtClean="0">
                <a:solidFill>
                  <a:srgbClr val="17375E"/>
                </a:solidFill>
              </a:rPr>
            </a:br>
            <a:r>
              <a:rPr lang="ru-RU" sz="2000" dirty="0" smtClean="0">
                <a:solidFill>
                  <a:srgbClr val="17375E"/>
                </a:solidFill>
              </a:rPr>
              <a:t>ДЛЯ  ОРГАНИЗАЦИИ  ЗАМЕЩАЮЩЕЙ  СЕМЬИ</a:t>
            </a:r>
            <a:endParaRPr lang="ru-RU" sz="20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6235866" y="1505966"/>
            <a:ext cx="3123796" cy="124014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Справка  об   отсутствии (наличии) уголовного преследования, </a:t>
            </a:r>
          </a:p>
          <a:p>
            <a:pPr marL="0" indent="0" algn="ctr">
              <a:buNone/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судимости и административных правонарушений (РОВД)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292" name="AutoShape 2" descr="Картинки по запросу человечки в презентаци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AutoShape 4" descr="Картинки по запросу человечки в презентаци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AutoShape 6" descr="Картинки по запросу человечки в презентаци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" name="Рисунок 5" descr="Диалог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393402" y="160338"/>
            <a:ext cx="500034" cy="685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r="1702" b="50000"/>
          <a:stretch/>
        </p:blipFill>
        <p:spPr bwMode="auto">
          <a:xfrm>
            <a:off x="6003576" y="4829770"/>
            <a:ext cx="1639640" cy="12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80609" y="3802292"/>
            <a:ext cx="1949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Договор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4036" y="1079997"/>
            <a:ext cx="2731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Справки  о  доходах   семьи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помощника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Содержимое 14" descr="8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1954" t="3658" r="2588" b="22495"/>
          <a:stretch>
            <a:fillRect/>
          </a:stretch>
        </p:blipFill>
        <p:spPr>
          <a:xfrm>
            <a:off x="6952110" y="2451459"/>
            <a:ext cx="1691309" cy="2214426"/>
          </a:xfrm>
          <a:prstGeom prst="rect">
            <a:avLst/>
          </a:prstGeom>
        </p:spPr>
      </p:pic>
      <p:pic>
        <p:nvPicPr>
          <p:cNvPr id="19" name="Содержимое 21" descr="11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303" t="4146" r="9856" b="54420"/>
          <a:stretch/>
        </p:blipFill>
        <p:spPr>
          <a:xfrm>
            <a:off x="7643216" y="4720868"/>
            <a:ext cx="1366706" cy="1059417"/>
          </a:xfrm>
          <a:prstGeom prst="rect">
            <a:avLst/>
          </a:prstGeom>
        </p:spPr>
      </p:pic>
      <p:pic>
        <p:nvPicPr>
          <p:cNvPr id="22" name="Содержимое 13" descr="5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626" t="2613" r="3594" b="15529"/>
          <a:stretch>
            <a:fillRect/>
          </a:stretch>
        </p:blipFill>
        <p:spPr>
          <a:xfrm>
            <a:off x="3357899" y="1664173"/>
            <a:ext cx="1479782" cy="1923715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0" t="4187" r="4639" b="4353"/>
          <a:stretch/>
        </p:blipFill>
        <p:spPr bwMode="auto">
          <a:xfrm>
            <a:off x="4955151" y="1693389"/>
            <a:ext cx="1371896" cy="186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885596" y="3802292"/>
            <a:ext cx="1949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Решение</a:t>
            </a:r>
            <a:r>
              <a:rPr lang="ru-RU" sz="1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3" name="Содержимое 17" descr="12.jpg"/>
          <p:cNvPicPr>
            <a:picLocks noChangeAspect="1"/>
          </p:cNvPicPr>
          <p:nvPr/>
        </p:nvPicPr>
        <p:blipFill>
          <a:blip r:embed="rId13">
            <a:lum bright="10000"/>
          </a:blip>
          <a:srcRect l="8161" t="3197" r="5738"/>
          <a:stretch>
            <a:fillRect/>
          </a:stretch>
        </p:blipFill>
        <p:spPr>
          <a:xfrm>
            <a:off x="1958256" y="4134653"/>
            <a:ext cx="1876424" cy="2603349"/>
          </a:xfrm>
          <a:prstGeom prst="rect">
            <a:avLst/>
          </a:prstGeom>
        </p:spPr>
      </p:pic>
      <p:pic>
        <p:nvPicPr>
          <p:cNvPr id="34" name="Содержимое 18" descr="13.jpg"/>
          <p:cNvPicPr>
            <a:picLocks noChangeAspect="1"/>
          </p:cNvPicPr>
          <p:nvPr/>
        </p:nvPicPr>
        <p:blipFill>
          <a:blip r:embed="rId14" cstate="print">
            <a:lum bright="10000"/>
          </a:blip>
          <a:srcRect l="3130" t="522" r="4446" b="2292"/>
          <a:stretch>
            <a:fillRect/>
          </a:stretch>
        </p:blipFill>
        <p:spPr>
          <a:xfrm>
            <a:off x="3909247" y="4149770"/>
            <a:ext cx="1856869" cy="260334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06282" y="1099055"/>
            <a:ext cx="2249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Справка  о  составе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семьи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861" r="2216" b="3391"/>
          <a:stretch/>
        </p:blipFill>
        <p:spPr bwMode="auto">
          <a:xfrm>
            <a:off x="115284" y="1498238"/>
            <a:ext cx="1486505" cy="212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Содержимое 9" descr="3.jpg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839" t="871" r="8703" b="15529"/>
          <a:stretch>
            <a:fillRect/>
          </a:stretch>
        </p:blipFill>
        <p:spPr>
          <a:xfrm>
            <a:off x="1677412" y="1476407"/>
            <a:ext cx="1526704" cy="2168739"/>
          </a:xfrm>
          <a:prstGeom prst="rect">
            <a:avLst/>
          </a:prstGeom>
        </p:spPr>
      </p:pic>
      <p:pic>
        <p:nvPicPr>
          <p:cNvPr id="12295" name="Содержимое 5" descr="ПРЕЗ 3.jpg"/>
          <p:cNvPicPr>
            <a:picLocks noGrp="1"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5795" r="17982"/>
          <a:stretch>
            <a:fillRect/>
          </a:stretch>
        </p:blipFill>
        <p:spPr bwMode="auto">
          <a:xfrm>
            <a:off x="8243697" y="5716467"/>
            <a:ext cx="799444" cy="10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8" r="6636" b="7558"/>
          <a:stretch/>
        </p:blipFill>
        <p:spPr bwMode="auto">
          <a:xfrm>
            <a:off x="105310" y="4240572"/>
            <a:ext cx="1757059" cy="249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05310" y="3802292"/>
            <a:ext cx="194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Протокол заседания комиссии</a:t>
            </a:r>
            <a:endParaRPr lang="ru-RU" sz="1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922</TotalTime>
  <Words>469</Words>
  <Application>Microsoft Office PowerPoint</Application>
  <PresentationFormat>Экран (4:3)</PresentationFormat>
  <Paragraphs>150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ГУ “Вилейский территориальный  центр социального обслуживания  населения”</vt:lpstr>
      <vt:lpstr>Человек  ценится  не  по  его  материальному  богатству, а  по  широте  души, глубине  сердца, чистоте  характера,  высоте  желаний           и  жертвенной готовности  помочь другим…</vt:lpstr>
      <vt:lpstr>Презентация PowerPoint</vt:lpstr>
      <vt:lpstr> Результаты   опросов</vt:lpstr>
      <vt:lpstr>  Внедрение   альтернативных   форм   жизнеустройства пожилых  граждан  </vt:lpstr>
      <vt:lpstr>Развитие альтернативных форм жизнеустройства пожилых граждан  </vt:lpstr>
      <vt:lpstr>Презентация PowerPoint</vt:lpstr>
      <vt:lpstr>ДОКУМЕНТЫ,  НЕОБХОДИМЫЕ    ДЛЯ  ОРГАНИЗАЦИИ ЗАМЕЩАЮЩЕЙ  СЕМЬИ</vt:lpstr>
      <vt:lpstr>ДОКУМЕНТЫ,  НЕОБХОДИМЫЕ    ДЛЯ  ОРГАНИЗАЦИИ  ЗАМЕЩАЮЩЕЙ  СЕМЬИ</vt:lpstr>
      <vt:lpstr>Презентация PowerPoint</vt:lpstr>
      <vt:lpstr>СОПРОВОЖДЕНИЕ   ЗАМЕЩАЮЩЕЙ   СЕМЬИ</vt:lpstr>
      <vt:lpstr>ПЕРИОДИЧНОСТЬ ПРОВЕДЕНИЯ  МОНИТОРИНГА  ОКАЗАНИЯ УСЛУГИ  «ЗАМЕЩАЮЩАЯ СЕМЬЯ»</vt:lpstr>
      <vt:lpstr>Формирование  бюджета    замещающей семьи</vt:lpstr>
      <vt:lpstr> СРЕДНЕСТАТИСТИЧЕСКИЙ  ПОРТРЕТ  ЗАМЕЩАЮЩЕЙ  СЕМЬИ </vt:lpstr>
      <vt:lpstr>ИНФОРМАЦИОННАЯ   РАБОТА  С  НАСЕЛЕНИЕМ</vt:lpstr>
      <vt:lpstr>В  настоящее время в Вилейском  районе 7   замещающих     семей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Wolf</dc:creator>
  <cp:lastModifiedBy>USER</cp:lastModifiedBy>
  <cp:revision>133</cp:revision>
  <cp:lastPrinted>2019-08-06T06:18:37Z</cp:lastPrinted>
  <dcterms:created xsi:type="dcterms:W3CDTF">2010-06-18T09:27:04Z</dcterms:created>
  <dcterms:modified xsi:type="dcterms:W3CDTF">2019-08-07T06:21:13Z</dcterms:modified>
</cp:coreProperties>
</file>