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3"/>
  </p:notesMasterIdLst>
  <p:sldIdLst>
    <p:sldId id="443" r:id="rId2"/>
    <p:sldId id="447" r:id="rId3"/>
    <p:sldId id="405" r:id="rId4"/>
    <p:sldId id="452" r:id="rId5"/>
    <p:sldId id="446" r:id="rId6"/>
    <p:sldId id="449" r:id="rId7"/>
    <p:sldId id="450" r:id="rId8"/>
    <p:sldId id="448" r:id="rId9"/>
    <p:sldId id="406" r:id="rId10"/>
    <p:sldId id="444" r:id="rId11"/>
    <p:sldId id="451" r:id="rId12"/>
  </p:sldIdLst>
  <p:sldSz cx="9144000" cy="6858000" type="screen4x3"/>
  <p:notesSz cx="6761163" cy="9942513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FF7171"/>
    <a:srgbClr val="3BD53B"/>
    <a:srgbClr val="2AC82A"/>
    <a:srgbClr val="A7D6E3"/>
    <a:srgbClr val="6297D8"/>
    <a:srgbClr val="D454A9"/>
    <a:srgbClr val="765B97"/>
    <a:srgbClr val="BCBCBC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89" autoAdjust="0"/>
  </p:normalViewPr>
  <p:slideViewPr>
    <p:cSldViewPr>
      <p:cViewPr>
        <p:scale>
          <a:sx n="100" d="100"/>
          <a:sy n="100" d="100"/>
        </p:scale>
        <p:origin x="-540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 h="63500"/>
              <a:bevelB w="635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D8955"/>
              </a:solidFill>
              <a:scene3d>
                <a:camera prst="orthographicFront"/>
                <a:lightRig rig="threePt" dir="t"/>
              </a:scene3d>
              <a:sp3d>
                <a:bevelT w="63500" h="63500"/>
                <a:bevelB w="63500" h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scene3d>
                <a:camera prst="orthographicFront"/>
                <a:lightRig rig="threePt" dir="t"/>
              </a:scene3d>
              <a:sp3d>
                <a:bevelT w="63500" h="63500"/>
                <a:bevelB w="63500" h="63500"/>
              </a:sp3d>
            </c:spPr>
          </c:dPt>
          <c:dPt>
            <c:idx val="2"/>
            <c:invertIfNegative val="0"/>
            <c:bubble3D val="0"/>
            <c:spPr>
              <a:solidFill>
                <a:srgbClr val="00CC99"/>
              </a:solidFill>
              <a:scene3d>
                <a:camera prst="orthographicFront"/>
                <a:lightRig rig="threePt" dir="t"/>
              </a:scene3d>
              <a:sp3d>
                <a:bevelT w="63500" h="63500"/>
                <a:bevelB w="63500" h="63500"/>
              </a:sp3d>
            </c:spPr>
          </c:dPt>
          <c:dPt>
            <c:idx val="3"/>
            <c:invertIfNegative val="0"/>
            <c:bubble3D val="0"/>
            <c:spPr>
              <a:solidFill>
                <a:srgbClr val="33CCCC"/>
              </a:solidFill>
              <a:scene3d>
                <a:camera prst="orthographicFront"/>
                <a:lightRig rig="threePt" dir="t"/>
              </a:scene3d>
              <a:sp3d>
                <a:bevelT w="63500" h="63500"/>
                <a:bevelB w="63500" h="635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 h="63500"/>
                <a:bevelB w="63500" h="63500"/>
              </a:sp3d>
            </c:spPr>
          </c:dPt>
          <c:dLbls>
            <c:dLbl>
              <c:idx val="0"/>
              <c:layout>
                <c:manualLayout>
                  <c:x val="-4.2429536983984561E-3"/>
                  <c:y val="9.042891625568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81860341125541E-3"/>
                  <c:y val="0.10883161833455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29536983984561E-3"/>
                  <c:y val="0.1043148759798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750887106150182E-3"/>
                  <c:y val="0.10444931130348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002561028480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02202100586606E-16"/>
                  <c:y val="9.2620069771221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837884064796798E-3"/>
                  <c:y val="8.3334443429526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с 01.10.2019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1310</c:v>
                </c:pt>
                <c:pt idx="1">
                  <c:v>1320</c:v>
                </c:pt>
                <c:pt idx="2" formatCode="0.0">
                  <c:v>1325</c:v>
                </c:pt>
                <c:pt idx="3" formatCode="0.0">
                  <c:v>1460</c:v>
                </c:pt>
                <c:pt idx="4">
                  <c:v>1530</c:v>
                </c:pt>
                <c:pt idx="5">
                  <c:v>1560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cylinder"/>
        <c:axId val="80934400"/>
        <c:axId val="80935936"/>
        <c:axId val="0"/>
      </c:bar3DChart>
      <c:catAx>
        <c:axId val="80934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935936"/>
        <c:crosses val="autoZero"/>
        <c:auto val="1"/>
        <c:lblAlgn val="ctr"/>
        <c:lblOffset val="100"/>
        <c:noMultiLvlLbl val="0"/>
      </c:catAx>
      <c:valAx>
        <c:axId val="8093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93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hPercent val="60"/>
      <c:rotY val="20"/>
      <c:depthPercent val="100"/>
      <c:rAngAx val="1"/>
    </c:view3D>
    <c:floor>
      <c:thickness val="0"/>
      <c:spPr>
        <a:gradFill rotWithShape="0">
          <a:gsLst>
            <a:gs pos="0">
              <a:srgbClr val="BCBCBC"/>
            </a:gs>
            <a:gs pos="100000">
              <a:srgbClr val="FFFFFF"/>
            </a:gs>
          </a:gsLst>
          <a:lin ang="5400000" scaled="1"/>
        </a:gra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37128424873073E-2"/>
          <c:y val="2.9570115796371543E-2"/>
          <c:w val="0.96062871575126929"/>
          <c:h val="0.86243207624017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 от приносящей доходы деятельности</c:v>
                </c:pt>
              </c:strCache>
            </c:strRef>
          </c:tx>
          <c:spPr>
            <a:solidFill>
              <a:srgbClr val="3BD53B"/>
            </a:solidFill>
            <a:ln w="22494">
              <a:noFill/>
            </a:ln>
            <a:scene3d>
              <a:camera prst="orthographicFront"/>
              <a:lightRig rig="threePt" dir="t"/>
            </a:scene3d>
            <a:sp3d prstMaterial="softEdge">
              <a:bevelT w="127000" h="127000"/>
            </a:sp3d>
          </c:spPr>
          <c:invertIfNegative val="1"/>
          <c:dLbls>
            <c:dLbl>
              <c:idx val="0"/>
              <c:layout>
                <c:manualLayout>
                  <c:x val="1.1579906191506091E-2"/>
                  <c:y val="0.15286248356749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49548714437414E-2"/>
                  <c:y val="0.16349617375237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989839213467112E-3"/>
                  <c:y val="0.12195646918968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ysClr val="window" lastClr="FFFFFF">
                  <a:lumMod val="85000"/>
                </a:sysClr>
              </a:solidFill>
              <a:ln w="2813">
                <a:solidFill>
                  <a:sysClr val="windowText" lastClr="000000"/>
                </a:solidFill>
                <a:prstDash val="solid"/>
                <a:miter lim="800000"/>
              </a:ln>
              <a:scene3d>
                <a:camera prst="orthographicFront"/>
                <a:lightRig rig="threePt" dir="t"/>
              </a:scene3d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8 месяцев 2019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1026.0999999999999</c:v>
                </c:pt>
                <c:pt idx="1">
                  <c:v>1041.7</c:v>
                </c:pt>
                <c:pt idx="2">
                  <c:v>655.9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2494">
                    <a:noFill/>
                  </a:ln>
                  <a:scene3d>
                    <a:camera prst="orthographicFront"/>
                    <a:lightRig rig="threePt" dir="t"/>
                  </a:scene3d>
                  <a:sp3d prstMaterial="softEdge">
                    <a:bevelT w="127000" h="127000"/>
                  </a:sp3d>
                </c14:spPr>
              </c14:invertSolidFillFmt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Доходы от реализации изделий</c:v>
                </c:pt>
              </c:strCache>
            </c:strRef>
          </c:tx>
          <c:spPr>
            <a:solidFill>
              <a:srgbClr val="FFA7FF"/>
            </a:solidFill>
            <a:ln w="22494"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3.2968079518224086E-2"/>
                  <c:y val="-6.880687975662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3381993063453E-2"/>
                  <c:y val="-5.770911908554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6443724713492E-2"/>
                  <c:y val="-5.677283910554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ysClr val="window" lastClr="FFFFFF">
                  <a:lumMod val="85000"/>
                </a:sysClr>
              </a:solidFill>
              <a:ln w="2813">
                <a:solidFill>
                  <a:sysClr val="windowText" lastClr="000000"/>
                </a:solidFill>
                <a:prstDash val="solid"/>
              </a:ln>
            </c:spPr>
            <c:txPr>
              <a:bodyPr/>
              <a:lstStyle/>
              <a:p>
                <a:pPr algn="ctr">
                  <a:defRPr lang="ru-RU" sz="24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8 месяцев 2019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31.3</c:v>
                </c:pt>
                <c:pt idx="1">
                  <c:v>48.4</c:v>
                </c:pt>
                <c:pt idx="2">
                  <c:v>36.299999999999997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cylinder"/>
        <c:axId val="35570048"/>
        <c:axId val="35571584"/>
        <c:axId val="0"/>
      </c:bar3DChart>
      <c:catAx>
        <c:axId val="3557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8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5571584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35571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570048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43801186130519"/>
          <c:y val="0.11053964826999302"/>
          <c:w val="0.38176402029600137"/>
          <c:h val="0.16675618309033652"/>
        </c:manualLayout>
      </c:layout>
      <c:overlay val="0"/>
      <c:spPr>
        <a:solidFill>
          <a:sysClr val="window" lastClr="FFFFFF">
            <a:lumMod val="95000"/>
          </a:sysClr>
        </a:solidFill>
        <a:ln w="9523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999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rotY val="22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23823559940043E-2"/>
          <c:y val="7.3212812484781564E-2"/>
          <c:w val="0.979812673347352"/>
          <c:h val="0.90861831109200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99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99FF99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DD8AE6"/>
              </a:solidFill>
              <a:ln w="1905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Подсобное хозяйство</c:v>
                </c:pt>
                <c:pt idx="1">
                  <c:v>Оказание платных услуг</c:v>
                </c:pt>
                <c:pt idx="2">
                  <c:v>Реализация изделий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_-* #,##0.0\ _р_._-;\-* #,##0.0\ _р_._-;_-* "-"??\ _р_._-;_-@_-</c:formatCode>
                <c:ptCount val="4"/>
                <c:pt idx="0">
                  <c:v>483.8</c:v>
                </c:pt>
                <c:pt idx="1">
                  <c:v>48.1</c:v>
                </c:pt>
                <c:pt idx="2">
                  <c:v>32.299999999999997</c:v>
                </c:pt>
                <c:pt idx="3">
                  <c:v>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2540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0.44273</cdr:x>
      <cdr:y>0.56988</cdr:y>
    </cdr:from>
    <cdr:to>
      <cdr:x>0.56862</cdr:x>
      <cdr:y>0.67537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729" y="3112120"/>
          <a:ext cx="113758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0.24885</cdr:x>
      <cdr:y>0.20494</cdr:y>
    </cdr:from>
    <cdr:to>
      <cdr:x>0.57541</cdr:x>
      <cdr:y>0.29457</cdr:y>
    </cdr:to>
    <cdr:sp macro="" textlink="">
      <cdr:nvSpPr>
        <cdr:cNvPr id="4" name="TextBox 3"/>
        <cdr:cNvSpPr txBox="1"/>
      </cdr:nvSpPr>
      <cdr:spPr>
        <a:xfrm xmlns:a="http://schemas.openxmlformats.org/drawingml/2006/main" rot="20133867">
          <a:off x="2206805" y="1152462"/>
          <a:ext cx="2895894" cy="504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itchFamily="34" charset="0"/>
              <a:cs typeface="Arial" pitchFamily="34" charset="0"/>
            </a:rPr>
            <a:t>+19 % или +250 мест</a:t>
          </a:r>
          <a:endParaRPr lang="ru-RU" sz="20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0.40356</cdr:x>
      <cdr:y>0.17024</cdr:y>
    </cdr:from>
    <cdr:to>
      <cdr:x>0.63662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5839" y="965101"/>
          <a:ext cx="208823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lnSpc>
              <a:spcPct val="80000"/>
            </a:lnSpc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dirty="0"/>
            <a:t>Подсобное </a:t>
          </a:r>
          <a:r>
            <a:rPr lang="ru-RU" dirty="0" smtClean="0"/>
            <a:t>хозяйство</a:t>
          </a:r>
        </a:p>
        <a:p xmlns:a="http://schemas.openxmlformats.org/drawingml/2006/main">
          <a:pPr algn="ctr" rtl="0">
            <a:lnSpc>
              <a:spcPct val="80000"/>
            </a:lnSpc>
            <a:defRPr sz="1800" b="1" i="0" u="none" strike="noStrike" kern="1200" baseline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r>
            <a:rPr lang="ru-RU" sz="400" dirty="0"/>
            <a:t>
</a:t>
          </a:r>
          <a:r>
            <a:rPr lang="ru-RU" dirty="0"/>
            <a:t>85%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0649-008F-4F17-936C-F7072EAEB8B2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DD863-A6A7-4113-B02B-66C262AF6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C1711-FFD0-4F6B-9026-C0F8C6E9CF9C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01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7246A-C0F7-44DA-9D31-05F472D2CE36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8777-881B-4384-A61D-7657F81BBE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3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05445-57E3-47D0-B164-242A18E4D0D4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834AD-4193-49D1-9C49-02FD1F03D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6EBAE-DF71-4EDC-ABE7-FE3B956BA039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05CED-E430-45AA-933A-9EAA37FD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4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234D7-AD9F-4CD8-80C8-922E354EBABE}" type="datetime1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D9601-75FD-4A91-ADB6-3DA4D6041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3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904F4-6A36-49F9-9D04-15FEC1B573C4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80698-76CB-4FC1-8D22-A41626CA00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17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6158D-967B-42A4-AA74-538D7400B765}" type="datetime1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9FEE-617F-40C0-87B1-9707E28FB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2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20003-EC4D-49F5-810F-9DC6486A4A49}" type="datetime1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4E5541-BC13-4A6B-BD6C-EBE786D775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72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914C7-03D4-4A46-83D0-8FF342681E93}" type="datetime1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320D7-EF6D-4D1F-9EE5-EC6CDE78A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4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4036C-6311-4E26-A258-218CE7DA653B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35FF9-C990-460E-85FE-5377560F02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4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9DB917-7D11-4E29-8E87-D79C309BDEF8}" type="datetime1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FCF52-DB41-495A-9376-EA03E8F3B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82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5D7FCF-04BD-4434-A6A3-679B4141CF8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t>12.09.2019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CC7557-543F-48FA-BBF8-9C27DFCE52B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2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65567"/>
              </p:ext>
            </p:extLst>
          </p:nvPr>
        </p:nvGraphicFramePr>
        <p:xfrm>
          <a:off x="0" y="-27380"/>
          <a:ext cx="9144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112">
                <a:tc>
                  <a:txBody>
                    <a:bodyPr/>
                    <a:lstStyle/>
                    <a:p>
                      <a:pPr marL="0" algn="ctr" defTabSz="914361" rtl="0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kumimoji="0" lang="ru-RU" sz="30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Стационарные учреждения </a:t>
                      </a:r>
                    </a:p>
                    <a:p>
                      <a:pPr marL="0" algn="ctr" defTabSz="914361" rtl="0" eaLnBrk="1" fontAlgn="auto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kumimoji="0" lang="ru-RU" sz="30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социального обслуживания Могилевской области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3203848" y="2507754"/>
            <a:ext cx="2592288" cy="2443044"/>
          </a:xfrm>
          <a:prstGeom prst="ellipse">
            <a:avLst/>
          </a:prstGeom>
          <a:solidFill>
            <a:srgbClr val="FF797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lvl="0"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Стационарные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</a:p>
          <a:p>
            <a:pPr lvl="0"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2 730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 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355626"/>
            <a:ext cx="2304256" cy="1152128"/>
          </a:xfrm>
          <a:prstGeom prst="roundRect">
            <a:avLst/>
          </a:prstGeom>
          <a:solidFill>
            <a:srgbClr val="67C14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дома-интерната общего типа 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8458" y="5100042"/>
            <a:ext cx="2939405" cy="1440160"/>
          </a:xfrm>
          <a:prstGeom prst="roundRect">
            <a:avLst/>
          </a:prstGeom>
          <a:solidFill>
            <a:srgbClr val="8A8AB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домов-интернатов психоневрологического профиля 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3334" y="5100042"/>
            <a:ext cx="2844452" cy="1440160"/>
          </a:xfrm>
          <a:prstGeom prst="roundRect">
            <a:avLst/>
          </a:prstGeom>
          <a:solidFill>
            <a:srgbClr val="A4C24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отделений круглосуточного пребывания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</a:p>
        </p:txBody>
      </p:sp>
      <p:sp>
        <p:nvSpPr>
          <p:cNvPr id="9" name="Стрелка вправо 8"/>
          <p:cNvSpPr/>
          <p:nvPr/>
        </p:nvSpPr>
        <p:spPr>
          <a:xfrm rot="1997504">
            <a:off x="2634639" y="2466517"/>
            <a:ext cx="854968" cy="504056"/>
          </a:xfrm>
          <a:prstGeom prst="rightArrow">
            <a:avLst/>
          </a:prstGeom>
          <a:solidFill>
            <a:srgbClr val="FF6161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639724">
            <a:off x="5686076" y="2787165"/>
            <a:ext cx="876272" cy="504056"/>
          </a:xfrm>
          <a:prstGeom prst="rightArrow">
            <a:avLst/>
          </a:prstGeom>
          <a:solidFill>
            <a:srgbClr val="FF6161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052370">
            <a:off x="2610685" y="4436885"/>
            <a:ext cx="855244" cy="504056"/>
          </a:xfrm>
          <a:prstGeom prst="rightArrow">
            <a:avLst/>
          </a:prstGeom>
          <a:solidFill>
            <a:srgbClr val="FF6161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3051559">
            <a:off x="5512531" y="4451146"/>
            <a:ext cx="855244" cy="504056"/>
          </a:xfrm>
          <a:prstGeom prst="rightArrow">
            <a:avLst/>
          </a:prstGeom>
          <a:solidFill>
            <a:srgbClr val="FF6161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12110" y="980728"/>
            <a:ext cx="3132484" cy="1690986"/>
          </a:xfrm>
          <a:prstGeom prst="roundRect">
            <a:avLst/>
          </a:prstGeom>
          <a:solidFill>
            <a:srgbClr val="BC8E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Дом-интернат для    детей-инвалидов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особенностями психофизического развития                                        на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</a:p>
        </p:txBody>
      </p:sp>
    </p:spTree>
    <p:extLst>
      <p:ext uri="{BB962C8B-B14F-4D97-AF65-F5344CB8AC3E}">
        <p14:creationId xmlns:p14="http://schemas.microsoft.com/office/powerpoint/2010/main" val="18561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Demidova\Documents\Материалы для докладов\2019\Тарасенко 12.09.2019\фото\DSC018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800188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-81533"/>
            <a:ext cx="9144000" cy="7022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</a:rPr>
              <a:t>Дом самостоятельного проживания Чаусского дома-интерната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D:\Документы\Физкультура и спорт\2017\Фото на сайт\IMG_20171129_09593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9552000" cy="71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Demidova\Documents\Материалы для докладов\2019\Тарасенко 12.09.2019\фото\DSC01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7" y="851545"/>
            <a:ext cx="4800189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721038" cy="2848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8487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500" b="1" dirty="0" smtClean="0">
                <a:latin typeface="+mj-lt"/>
                <a:ea typeface="+mj-ea"/>
                <a:cs typeface="+mj-cs"/>
              </a:rPr>
              <a:t>Модель многопрофильного учреждения социального обслуживания</a:t>
            </a:r>
            <a:endParaRPr lang="ru-RU" sz="2600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\\172.21.160.10\соцпомощь\Документы\фото\2016\картинки для слайдов\subcid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 r="25821" b="9094"/>
          <a:stretch/>
        </p:blipFill>
        <p:spPr bwMode="auto">
          <a:xfrm>
            <a:off x="6228184" y="3642418"/>
            <a:ext cx="2910578" cy="155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72.21.160.10\соцпомощь\Документы\фото\2016\картинки для слайдов\hq-wallpapers_ru_abstraction3d_5645_1920x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7413" r="14907" b="7187"/>
          <a:stretch/>
        </p:blipFill>
        <p:spPr bwMode="auto">
          <a:xfrm>
            <a:off x="3707904" y="4509120"/>
            <a:ext cx="2376264" cy="17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172.21.160.10\соцпомощь\Документы\фото\2016\картинки для слайдов\загруженное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 bwMode="auto">
          <a:xfrm>
            <a:off x="208346" y="3607191"/>
            <a:ext cx="2779478" cy="17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\\172.21.160.10\соцпомощь\Документы\фото\2016\картинки для слайдов\1343927678_arrows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50000" r="3863" b="7489"/>
          <a:stretch/>
        </p:blipFill>
        <p:spPr bwMode="auto">
          <a:xfrm rot="12921074">
            <a:off x="1570061" y="2914920"/>
            <a:ext cx="698326" cy="12955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172.21.160.10\соцпомощь\Документы\фото\2016\картинки для слайдов\1343927678_arrows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50000" r="3863" b="7489"/>
          <a:stretch/>
        </p:blipFill>
        <p:spPr bwMode="auto">
          <a:xfrm rot="11881816">
            <a:off x="4154301" y="3510824"/>
            <a:ext cx="698326" cy="1134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\\172.21.160.10\соцпомощь\Документы\фото\2016\картинки для слайдов\1343927678_arrows_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5" t="50000" r="3863" b="7489"/>
          <a:stretch/>
        </p:blipFill>
        <p:spPr bwMode="auto">
          <a:xfrm rot="8121158">
            <a:off x="6942706" y="2551343"/>
            <a:ext cx="698326" cy="12955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949931"/>
            <a:ext cx="2575868" cy="830997"/>
          </a:xfrm>
          <a:prstGeom prst="rect">
            <a:avLst/>
          </a:prstGeom>
          <a:solidFill>
            <a:schemeClr val="bg2">
              <a:alpha val="69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Дом-интернат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ногопрофильное учреждение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796" y="5328040"/>
            <a:ext cx="2575868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Стационарное обслуживание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8102" y="6309320"/>
            <a:ext cx="2575868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80410" y="5328040"/>
            <a:ext cx="2575868" cy="58477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Сопровождаемое проживание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05CED-E430-45AA-933A-9EAA37FD34D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54" y="145831"/>
            <a:ext cx="903649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Численность койко-мест психоневрологического профиля в домах-интернатах, ед.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63567055"/>
              </p:ext>
            </p:extLst>
          </p:nvPr>
        </p:nvGraphicFramePr>
        <p:xfrm>
          <a:off x="179511" y="1052736"/>
          <a:ext cx="8867879" cy="562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07704" y="1628800"/>
            <a:ext cx="4608512" cy="2111102"/>
          </a:xfrm>
          <a:prstGeom prst="straightConnector1">
            <a:avLst/>
          </a:prstGeom>
          <a:ln w="12065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-81533"/>
            <a:ext cx="9144000" cy="7022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000" dirty="0" smtClean="0">
                <a:solidFill>
                  <a:schemeClr val="tx1"/>
                </a:solidFill>
                <a:effectLst/>
              </a:rPr>
              <a:t>Организация занятости в домах-интернатах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6687" y="836712"/>
            <a:ext cx="424847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vDemidova\Pictures\2019\Фото\Чаусы\IMG_20190204_110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2644"/>
            <a:ext cx="3600000" cy="5424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vDemidova\Pictures\2019\Фото\Кричев\Посадка деревье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23" y="3776362"/>
            <a:ext cx="384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-9525"/>
            <a:ext cx="9144000" cy="7022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000" dirty="0">
                <a:solidFill>
                  <a:schemeClr val="tx1"/>
                </a:solidFill>
                <a:effectLst/>
              </a:rPr>
              <a:t>Трудотерапия в  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домах-интернатах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\\172.21.160.222\Volume_1\Общие папки\Демидова В.В\трудотерапия\20180116_111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" y="951027"/>
            <a:ext cx="393643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172.21.160.222\Volume_1\Общие папки\Демидова В.В\трудотерапия\IMGA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80" y="963161"/>
            <a:ext cx="520192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172.21.160.222\Volume_1\Общие папки\Демидова В.В\трудотерапия\IMGA0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" y="3907155"/>
            <a:ext cx="520192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72.21.160.222\Volume_1\Общие папки\Демидова В.В\трудотерапия\20170626_1116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3"/>
          <a:stretch/>
        </p:blipFill>
        <p:spPr bwMode="auto">
          <a:xfrm>
            <a:off x="5244175" y="3883851"/>
            <a:ext cx="3899825" cy="2949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44624"/>
            <a:ext cx="9144000" cy="7022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600" dirty="0">
                <a:solidFill>
                  <a:schemeClr val="tx1"/>
                </a:solidFill>
                <a:effectLst/>
              </a:rPr>
              <a:t>Сведения о получении доходов от приносящей доходы деятельности домами-интернатами, тыс. рублей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76736"/>
              </p:ext>
            </p:extLst>
          </p:nvPr>
        </p:nvGraphicFramePr>
        <p:xfrm>
          <a:off x="35737" y="818140"/>
          <a:ext cx="9072526" cy="603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13452"/>
              </p:ext>
            </p:extLst>
          </p:nvPr>
        </p:nvGraphicFramePr>
        <p:xfrm>
          <a:off x="0" y="-27384"/>
          <a:ext cx="9144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5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Структура доходов, полученных домами-интернатами от  приносящей</a:t>
                      </a:r>
                      <a:r>
                        <a:rPr kumimoji="0" lang="ru-RU" sz="25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 доходы деятельности, %</a:t>
                      </a:r>
                      <a:endParaRPr kumimoji="0" lang="ru-RU" sz="25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396552" y="4871433"/>
            <a:ext cx="5496388" cy="337409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1823806" y="3260295"/>
            <a:ext cx="5496388" cy="337409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2771800" y="6093296"/>
            <a:ext cx="5496388" cy="337409"/>
          </a:xfrm>
          <a:prstGeom prst="rect">
            <a:avLst/>
          </a:pr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20908675"/>
              </p:ext>
            </p:extLst>
          </p:nvPr>
        </p:nvGraphicFramePr>
        <p:xfrm>
          <a:off x="92065" y="609294"/>
          <a:ext cx="8959870" cy="566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5652120" y="5949280"/>
            <a:ext cx="2088232" cy="100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Оказание платных </a:t>
            </a:r>
            <a:r>
              <a:rPr lang="ru-RU" dirty="0" smtClean="0"/>
              <a:t>услуг</a:t>
            </a:r>
          </a:p>
          <a:p>
            <a:pPr algn="ctr">
              <a:lnSpc>
                <a:spcPct val="80000"/>
              </a:lnSpc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400" dirty="0"/>
              <a:t>
</a:t>
            </a:r>
            <a:r>
              <a:rPr lang="ru-RU" dirty="0"/>
              <a:t>8%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7544" y="5949280"/>
            <a:ext cx="2088232" cy="100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Реализация </a:t>
            </a:r>
            <a:r>
              <a:rPr lang="ru-RU" dirty="0" smtClean="0"/>
              <a:t>изделий</a:t>
            </a:r>
          </a:p>
          <a:p>
            <a:pPr algn="ctr">
              <a:lnSpc>
                <a:spcPct val="80000"/>
              </a:lnSpc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400" dirty="0"/>
              <a:t>
</a:t>
            </a:r>
            <a:r>
              <a:rPr lang="ru-RU" dirty="0"/>
              <a:t>6%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-239993" y="5034687"/>
            <a:ext cx="2088232" cy="100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/>
              <a:t>Прочее
1%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15616" y="5301208"/>
            <a:ext cx="57606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736" y="5870959"/>
            <a:ext cx="360040" cy="171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20072" y="6093296"/>
            <a:ext cx="64807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696020"/>
              </p:ext>
            </p:extLst>
          </p:nvPr>
        </p:nvGraphicFramePr>
        <p:xfrm>
          <a:off x="0" y="-27384"/>
          <a:ext cx="914400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112">
                <a:tc>
                  <a:txBody>
                    <a:bodyPr/>
                    <a:lstStyle/>
                    <a:p>
                      <a:pPr algn="ctr" defTabSz="914361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ru-RU" sz="28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Сопровождаемое проживание в домах-интернатах</a:t>
                      </a:r>
                      <a:endParaRPr kumimoji="0" lang="ru-RU" sz="28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D:\Документы\Фото\Быхов Дом-интернат, семинар\IMG_89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/>
          <a:stretch/>
        </p:blipFill>
        <p:spPr bwMode="auto">
          <a:xfrm>
            <a:off x="4427984" y="3743325"/>
            <a:ext cx="4619415" cy="3007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\Фото\Быхов Дом-интернат, семинар\IMG_89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r="11706"/>
          <a:stretch/>
        </p:blipFill>
        <p:spPr bwMode="auto">
          <a:xfrm>
            <a:off x="109387" y="3762374"/>
            <a:ext cx="4227539" cy="2988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ы\Фото\каменка\IMG_20160729_0916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"/>
          <a:stretch/>
        </p:blipFill>
        <p:spPr bwMode="auto">
          <a:xfrm>
            <a:off x="109387" y="999778"/>
            <a:ext cx="4227539" cy="267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ы\Фото\Солтановка\IMG_20170802_0957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-1934" r="-1243" b="22099"/>
          <a:stretch/>
        </p:blipFill>
        <p:spPr bwMode="auto">
          <a:xfrm>
            <a:off x="4427984" y="917077"/>
            <a:ext cx="4653721" cy="2737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6715" y="116632"/>
            <a:ext cx="9136038" cy="6808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/>
                </a:solidFill>
                <a:effectLst/>
              </a:rPr>
              <a:t>Воспитанники </a:t>
            </a:r>
            <a:r>
              <a:rPr lang="ru-RU" sz="2700" dirty="0" err="1" smtClean="0">
                <a:solidFill>
                  <a:schemeClr val="tx1"/>
                </a:solidFill>
                <a:effectLst/>
              </a:rPr>
              <a:t>Весновского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 дома-интерната, </a:t>
            </a:r>
          </a:p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tx1"/>
                </a:solidFill>
                <a:effectLst/>
              </a:rPr>
              <a:t>восстановленные в дееспособности</a:t>
            </a:r>
            <a:endParaRPr lang="ru-RU" sz="27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4" descr="C:\Users\vDemidova\Documents\Материалы для докладов\2019\Тарасенко 12.09.2019\фото\IMG-63eacd950cb568e17e47702c688dfd6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113298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Demidova\Documents\Материалы для докладов\2019\Тарасенко 12.09.2019\фото\IMG-0ac285d49079650dd30a400baef8596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96" y="1916832"/>
            <a:ext cx="3600000" cy="4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44624"/>
            <a:ext cx="9144000" cy="7022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36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500" dirty="0" smtClean="0">
                <a:solidFill>
                  <a:schemeClr val="tx1"/>
                </a:solidFill>
                <a:effectLst/>
              </a:rPr>
              <a:t>Дом самостоятельного проживания Чаусского дома-интерната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D:\Документы\Физкультура и спорт\2017\Фото на сайт\IMG_20171129_09593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9552000" cy="71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Demidova\Documents\!Коллегии\2019\2019 06 08\ДИ\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1" y="988715"/>
            <a:ext cx="748883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3F9F-41CE-4B0E-A88C-EF0792D5228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808080"/>
    </a:lt2>
    <a:accent1>
      <a:srgbClr val="000766"/>
    </a:accent1>
    <a:accent2>
      <a:srgbClr val="769ED8"/>
    </a:accent2>
    <a:accent3>
      <a:srgbClr val="D5D5D5"/>
    </a:accent3>
    <a:accent4>
      <a:srgbClr val="000000"/>
    </a:accent4>
    <a:accent5>
      <a:srgbClr val="AAAAB8"/>
    </a:accent5>
    <a:accent6>
      <a:srgbClr val="6A8FC4"/>
    </a:accent6>
    <a:hlink>
      <a:srgbClr val="FF9900"/>
    </a:hlink>
    <a:folHlink>
      <a:srgbClr val="B2B2B2"/>
    </a:folHlink>
  </a:clrScheme>
  <a:fontScheme name="as0012_tx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7240</TotalTime>
  <Words>166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Николевеч Воков</dc:creator>
  <cp:lastModifiedBy>Best</cp:lastModifiedBy>
  <cp:revision>1444</cp:revision>
  <cp:lastPrinted>2019-08-05T11:35:47Z</cp:lastPrinted>
  <dcterms:created xsi:type="dcterms:W3CDTF">2014-01-03T12:49:15Z</dcterms:created>
  <dcterms:modified xsi:type="dcterms:W3CDTF">2019-09-12T06:42:47Z</dcterms:modified>
</cp:coreProperties>
</file>