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75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8" r:id="rId6"/>
    <p:sldId id="283" r:id="rId7"/>
    <p:sldId id="264" r:id="rId8"/>
    <p:sldId id="274" r:id="rId9"/>
    <p:sldId id="276" r:id="rId10"/>
    <p:sldId id="270" r:id="rId11"/>
    <p:sldId id="277" r:id="rId12"/>
    <p:sldId id="279" r:id="rId13"/>
    <p:sldId id="280" r:id="rId14"/>
    <p:sldId id="287" r:id="rId15"/>
    <p:sldId id="288" r:id="rId16"/>
    <p:sldId id="289" r:id="rId17"/>
    <p:sldId id="278" r:id="rId18"/>
    <p:sldId id="273" r:id="rId19"/>
    <p:sldId id="284" r:id="rId20"/>
    <p:sldId id="285" r:id="rId21"/>
    <p:sldId id="282" r:id="rId22"/>
  </p:sldIdLst>
  <p:sldSz cx="9144000" cy="6858000" type="screen4x3"/>
  <p:notesSz cx="9866313" cy="673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5481" autoAdjust="0"/>
  </p:normalViewPr>
  <p:slideViewPr>
    <p:cSldViewPr>
      <p:cViewPr varScale="1">
        <p:scale>
          <a:sx n="65" d="100"/>
          <a:sy n="65" d="100"/>
        </p:scale>
        <p:origin x="-1470" y="-10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6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6788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6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6788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9689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6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336788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6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6788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805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7564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5376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5485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6218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0276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77768-21C8-4125-A345-258E48D2EED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88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198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9/11/2019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86512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9/11/2019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2645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9/11/2019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305563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9/11/2019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19504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9/11/2019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803506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9/11/2019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418201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9/11/2019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876369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630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41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542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9/11/2019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32994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9/11/2019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88672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9/11/2019</a:t>
            </a:fld>
            <a:endParaRPr lang="en-US" sz="1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38893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0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557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9/11/2019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74945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9/11/2019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43618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9/11/2019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70596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wb.b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22578" y="548680"/>
            <a:ext cx="8164222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Права ребенка и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деинституциализация</a:t>
            </a:r>
            <a:r>
              <a:rPr lang="be-BY" sz="28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стратегия новых действий в интересах детей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5661248"/>
            <a:ext cx="6817940" cy="93610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Благотворительное общественное объединение 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«Мир без границ»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9500" y="5267989"/>
            <a:ext cx="1708478" cy="14733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DD2AB0F-6923-4FA0-A2A4-C1FD7D8EE1F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500" y="1533525"/>
            <a:ext cx="57150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06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8064895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Дорожная карта </a:t>
            </a:r>
            <a:r>
              <a:rPr lang="ru-RU" b="1" dirty="0" err="1" smtClean="0"/>
              <a:t>деинституционализации</a:t>
            </a:r>
            <a:r>
              <a:rPr lang="ru-RU" b="1" dirty="0" smtClean="0"/>
              <a:t> детей с инвалидностью (делается на примере одного из учреждений - </a:t>
            </a:r>
            <a:r>
              <a:rPr lang="ru-RU" b="1" dirty="0" err="1" smtClean="0"/>
              <a:t>Ивенецкого</a:t>
            </a:r>
            <a:r>
              <a:rPr lang="ru-RU" b="1" dirty="0" smtClean="0"/>
              <a:t> дома-интерната;</a:t>
            </a: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Социально-психологическое исследование  причин передачи детей на воспитание в дома-интернаты и неустройства таких детей на семейные формы устройства; </a:t>
            </a:r>
            <a:endParaRPr lang="ru-RU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Методические рекомендации по обеспечению права ребенка </a:t>
            </a:r>
            <a:r>
              <a:rPr lang="ru-RU" b="1" dirty="0" smtClean="0"/>
              <a:t>с инвалидностью воспитываться </a:t>
            </a:r>
            <a:r>
              <a:rPr lang="ru-RU" b="1" dirty="0"/>
              <a:t>в семье </a:t>
            </a:r>
            <a:r>
              <a:rPr lang="ru-RU" dirty="0"/>
              <a:t>(в том числе, замещающей семье</a:t>
            </a:r>
            <a:r>
              <a:rPr lang="ru-RU" dirty="0" smtClean="0"/>
              <a:t>);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Индивидуальные планы </a:t>
            </a:r>
            <a:r>
              <a:rPr lang="ru-RU" b="1" dirty="0" err="1" smtClean="0"/>
              <a:t>деинституционализации</a:t>
            </a:r>
            <a:r>
              <a:rPr lang="ru-RU" b="1" dirty="0" smtClean="0"/>
              <a:t> детей</a:t>
            </a:r>
            <a:r>
              <a:rPr lang="ru-RU" dirty="0" smtClean="0"/>
              <a:t>; </a:t>
            </a:r>
            <a:endParaRPr lang="ru-RU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План реорганизации </a:t>
            </a:r>
            <a:r>
              <a:rPr lang="ru-RU" b="1" dirty="0" err="1" smtClean="0"/>
              <a:t>интернатного</a:t>
            </a:r>
            <a:r>
              <a:rPr lang="ru-RU" b="1" dirty="0" smtClean="0"/>
              <a:t> учреждения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37287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Над чем мы работаем и чего ждем в результате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7991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9" y="1700808"/>
            <a:ext cx="7850832" cy="431899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2 направления: семейное жизнеустройство (сохранение в биологической семье или устройство в замещающую) и ограничение поступления детей;</a:t>
            </a:r>
          </a:p>
          <a:p>
            <a:r>
              <a:rPr lang="ru-RU" b="1" dirty="0" smtClean="0"/>
              <a:t>Для детей </a:t>
            </a:r>
            <a:r>
              <a:rPr lang="ru-RU" b="1" dirty="0"/>
              <a:t>с ментальной инвалидностью </a:t>
            </a:r>
            <a:r>
              <a:rPr lang="ru-RU" b="1" dirty="0" smtClean="0"/>
              <a:t>актуальным становится вопрос развития </a:t>
            </a:r>
            <a:r>
              <a:rPr lang="ru-RU" b="1" dirty="0"/>
              <a:t>у них </a:t>
            </a:r>
            <a:r>
              <a:rPr lang="ru-RU" b="1" i="1" dirty="0" smtClean="0"/>
              <a:t>дееспособности</a:t>
            </a:r>
            <a:r>
              <a:rPr lang="ru-RU" b="1" dirty="0" smtClean="0"/>
              <a:t> -возможности </a:t>
            </a:r>
            <a:r>
              <a:rPr lang="ru-RU" b="1" dirty="0"/>
              <a:t>с различной степенью самостоятельности заботиться о себе после выхода </a:t>
            </a:r>
            <a:r>
              <a:rPr lang="ru-RU" b="1" dirty="0" smtClean="0"/>
              <a:t>как из институциональной, так и замещающей или семейной заботы; </a:t>
            </a:r>
            <a:endParaRPr lang="ru-RU" dirty="0"/>
          </a:p>
          <a:p>
            <a:r>
              <a:rPr lang="ru-RU" b="1" dirty="0"/>
              <a:t>Методологической основой </a:t>
            </a:r>
            <a:r>
              <a:rPr lang="ru-RU" b="1" dirty="0" smtClean="0"/>
              <a:t> является </a:t>
            </a:r>
            <a:r>
              <a:rPr lang="ru-RU" b="1" i="1" dirty="0"/>
              <a:t>социальная модель </a:t>
            </a:r>
            <a:r>
              <a:rPr lang="ru-RU" b="1" i="1" dirty="0" smtClean="0"/>
              <a:t>инвалидности</a:t>
            </a:r>
            <a:r>
              <a:rPr lang="ru-RU" b="1" dirty="0" smtClean="0"/>
              <a:t>: ограничения </a:t>
            </a:r>
            <a:r>
              <a:rPr lang="ru-RU" b="1" dirty="0"/>
              <a:t>возможностей здоровья рассматривается не как личные ограничения человека, а как </a:t>
            </a:r>
            <a:r>
              <a:rPr lang="ru-RU" b="1" i="1" dirty="0"/>
              <a:t>ограничения социальной среды, которая не дает развиться его способностям в полной мере. Социальная модель не отрицает наличие дефектов и физиологических отличий, а сдвигает акцент в направлении тех аспектов нашего мира, которые могут быть изменены </a:t>
            </a:r>
            <a:endParaRPr lang="ru-RU" b="1" i="1" dirty="0" smtClean="0"/>
          </a:p>
          <a:p>
            <a:r>
              <a:rPr lang="ru-RU" b="1" dirty="0" smtClean="0"/>
              <a:t>Финансовое обоснование (расчеты) применения различных услуг, не связанных с институционализацией. </a:t>
            </a:r>
            <a:r>
              <a:rPr lang="ru-RU" b="1" u="sng" dirty="0" smtClean="0"/>
              <a:t>Гипотеза</a:t>
            </a:r>
            <a:r>
              <a:rPr lang="ru-RU" b="1" dirty="0" smtClean="0"/>
              <a:t>: институционализация – простая в реализации, но дорогая услуга; совокупность иных услуг, не связанных с институционализацией, обходится бюджету дешевле. НО только при условии комплексного применения</a:t>
            </a:r>
            <a:endParaRPr lang="ru-RU" dirty="0"/>
          </a:p>
          <a:p>
            <a:r>
              <a:rPr lang="ru-RU" b="1" dirty="0" smtClean="0"/>
              <a:t>Пути эффективного использования материально-технической базы и иных(включая человеческие) ресурсов интернатов с целью повышения эффективности социальной помощи детям с инвалидностью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Дорожная карта </a:t>
            </a:r>
            <a:r>
              <a:rPr lang="ru-RU" b="1" dirty="0" err="1"/>
              <a:t>деинституционализации</a:t>
            </a:r>
            <a:r>
              <a:rPr lang="ru-RU" b="1" dirty="0"/>
              <a:t> детей с инвалидностью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4707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9552" y="2060848"/>
            <a:ext cx="7994849" cy="395895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Может ли увеличение пособия или денежных выплат на ребенка решить проблему семейного устройства детей с ТМНР? Мировой опыт показывает, что в целом это решает проблему на короткий промежуток </a:t>
            </a:r>
            <a:r>
              <a:rPr lang="ru-RU" dirty="0" smtClean="0"/>
              <a:t>времени, но не дает стабильного эффекта.</a:t>
            </a:r>
          </a:p>
          <a:p>
            <a:r>
              <a:rPr lang="ru-RU" dirty="0" smtClean="0"/>
              <a:t>Обеспечение доступности </a:t>
            </a:r>
            <a:r>
              <a:rPr lang="ru-RU" dirty="0"/>
              <a:t>как к сервисам, так и материальным ресурсам (учреждения, лекарственные препараты, санаторно-курортное </a:t>
            </a:r>
            <a:r>
              <a:rPr lang="ru-RU" dirty="0" smtClean="0"/>
              <a:t>лечение, образование, занятость </a:t>
            </a:r>
            <a:r>
              <a:rPr lang="ru-RU" dirty="0"/>
              <a:t>и т.д</a:t>
            </a:r>
            <a:r>
              <a:rPr lang="ru-RU" dirty="0" smtClean="0"/>
              <a:t>.) повышает устойчивость детей в семье (как биологической, так и замещающей)</a:t>
            </a:r>
            <a:endParaRPr lang="ru-RU" dirty="0"/>
          </a:p>
          <a:p>
            <a:r>
              <a:rPr lang="ru-RU" dirty="0" smtClean="0"/>
              <a:t>Информирование (родители, включая приемных, не знают всего спектра предлагаемой помощи)</a:t>
            </a:r>
          </a:p>
          <a:p>
            <a:r>
              <a:rPr lang="ru-RU" dirty="0" smtClean="0"/>
              <a:t>Стигматизация детей целевой группы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59464"/>
            <a:ext cx="8219256" cy="1341343"/>
          </a:xfrm>
        </p:spPr>
        <p:txBody>
          <a:bodyPr>
            <a:noAutofit/>
          </a:bodyPr>
          <a:lstStyle/>
          <a:p>
            <a:r>
              <a:rPr lang="ru-RU" sz="2200" b="1" dirty="0"/>
              <a:t>Социально-психологическое исследование  причин передачи детей на воспитание в дома-интернаты и неустройства таких детей на семейные формы устройства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323015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9" y="2132856"/>
            <a:ext cx="7850832" cy="38869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Кейс-менеджмент – управление каждым конкретным детским случаем является самым актуальным и эффективным механизмом</a:t>
            </a:r>
          </a:p>
          <a:p>
            <a:r>
              <a:rPr lang="ru-RU" dirty="0" smtClean="0"/>
              <a:t>Наличие универсального инструментария оценки с градацией рисков. Существующие механизмы для обычных детей и семей не эффективны и не валидны. Предполагается разработать данный инструмент в рамках проекта.</a:t>
            </a:r>
          </a:p>
          <a:p>
            <a:r>
              <a:rPr lang="ru-RU" dirty="0" smtClean="0"/>
              <a:t>Программа/план </a:t>
            </a:r>
            <a:r>
              <a:rPr lang="ru-RU" dirty="0"/>
              <a:t>помощи разрабатывается для каждого </a:t>
            </a:r>
            <a:r>
              <a:rPr lang="ru-RU" dirty="0" smtClean="0"/>
              <a:t>конкретного ребенка исходя из оценки (сейчас делается для воспитанников </a:t>
            </a:r>
            <a:r>
              <a:rPr lang="ru-RU" dirty="0" err="1" smtClean="0"/>
              <a:t>Ивенецкого</a:t>
            </a:r>
            <a:r>
              <a:rPr lang="ru-RU" dirty="0" smtClean="0"/>
              <a:t> дома)</a:t>
            </a:r>
            <a:endParaRPr lang="ru-RU" dirty="0"/>
          </a:p>
          <a:p>
            <a:r>
              <a:rPr lang="ru-RU" dirty="0" smtClean="0"/>
              <a:t>Подбор и обучение </a:t>
            </a:r>
            <a:r>
              <a:rPr lang="ru-RU" dirty="0"/>
              <a:t>потенциальных приемных </a:t>
            </a:r>
            <a:r>
              <a:rPr lang="ru-RU" dirty="0" smtClean="0"/>
              <a:t>родителей происходит исходя </a:t>
            </a:r>
            <a:r>
              <a:rPr lang="ru-RU" dirty="0"/>
              <a:t>из этой программы </a:t>
            </a:r>
            <a:r>
              <a:rPr lang="ru-RU" dirty="0" smtClean="0"/>
              <a:t>в каждом конкретном случае. НЕТ универсальных подходов. В каждом регионе есть службы, специализирующиеся на работе с такими детьми, и должны быть определены приёмные родители которые смогли бы принимать таких детей. Интернаты могли бы обучать также таких родителей-воспитателей для приема своих воспитанников под каждый конкретный случай</a:t>
            </a:r>
          </a:p>
          <a:p>
            <a:r>
              <a:rPr lang="ru-RU" dirty="0" smtClean="0"/>
              <a:t>Не используется потенциал патронатного воспитания, как переходный инструмент в </a:t>
            </a:r>
            <a:r>
              <a:rPr lang="ru-RU" dirty="0" err="1" smtClean="0"/>
              <a:t>деинституационализации</a:t>
            </a:r>
            <a:endParaRPr lang="ru-RU" dirty="0"/>
          </a:p>
          <a:p>
            <a:r>
              <a:rPr lang="ru-RU" dirty="0"/>
              <a:t>Обеспечение сопровождения, включающего социальные услуги сторонних организаций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рекомендации и индивидуальные планы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410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8012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/>
              <a:t>План реорганизации </a:t>
            </a:r>
            <a:r>
              <a:rPr lang="ru-RU" b="1" dirty="0" err="1" smtClean="0"/>
              <a:t>интернатного</a:t>
            </a:r>
            <a:r>
              <a:rPr lang="ru-RU" b="1" dirty="0" smtClean="0"/>
              <a:t> </a:t>
            </a:r>
            <a:r>
              <a:rPr lang="ru-RU" b="1" dirty="0"/>
              <a:t>учреждения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31640" y="1700808"/>
            <a:ext cx="7365504" cy="4680520"/>
          </a:xfrm>
        </p:spPr>
        <p:txBody>
          <a:bodyPr/>
          <a:lstStyle/>
          <a:p>
            <a:r>
              <a:rPr lang="ru-RU" dirty="0" smtClean="0"/>
              <a:t>Описание  </a:t>
            </a:r>
            <a:r>
              <a:rPr lang="ru-RU" dirty="0"/>
              <a:t>последовательности действий</a:t>
            </a:r>
            <a:r>
              <a:rPr lang="ru-RU" dirty="0" smtClean="0"/>
              <a:t>,</a:t>
            </a:r>
          </a:p>
          <a:p>
            <a:r>
              <a:rPr lang="ru-RU" dirty="0" smtClean="0"/>
              <a:t>Финансовые расчёты и обоснования (экономия и инвестиции), </a:t>
            </a:r>
          </a:p>
          <a:p>
            <a:r>
              <a:rPr lang="ru-RU" dirty="0" smtClean="0"/>
              <a:t>Нормативное обеспечение и варианты его оформления, необходимых </a:t>
            </a:r>
            <a:r>
              <a:rPr lang="ru-RU" dirty="0"/>
              <a:t>для реорганизации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определения </a:t>
            </a:r>
            <a:r>
              <a:rPr lang="ru-RU" dirty="0"/>
              <a:t>заинтересованных сторон и порядка их участия, </a:t>
            </a:r>
            <a:endParaRPr lang="ru-RU" dirty="0" smtClean="0"/>
          </a:p>
          <a:p>
            <a:r>
              <a:rPr lang="ru-RU" dirty="0" smtClean="0"/>
              <a:t>необходимые </a:t>
            </a:r>
            <a:r>
              <a:rPr lang="ru-RU" dirty="0"/>
              <a:t>человеческие, материальные и финансовые </a:t>
            </a:r>
            <a:r>
              <a:rPr lang="ru-RU" dirty="0" smtClean="0"/>
              <a:t>ресурсы и пути интеграции высвободившихся ресурсов (в перву</a:t>
            </a:r>
            <a:r>
              <a:rPr lang="ru-RU" dirty="0"/>
              <a:t>ю</a:t>
            </a:r>
            <a:r>
              <a:rPr lang="ru-RU" dirty="0" smtClean="0"/>
              <a:t> очередь человеческих).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89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8561" y="6019800"/>
            <a:ext cx="756477" cy="652380"/>
          </a:xfrm>
          <a:prstGeom prst="rect">
            <a:avLst/>
          </a:prstGeom>
        </p:spPr>
      </p:pic>
      <p:sp>
        <p:nvSpPr>
          <p:cNvPr id="5" name="Подзаголовок 1">
            <a:extLst>
              <a:ext uri="{FF2B5EF4-FFF2-40B4-BE49-F238E27FC236}">
                <a16:creationId xmlns:a16="http://schemas.microsoft.com/office/drawing/2014/main" xmlns="" id="{3285C739-14D6-4E1A-8374-ADB173353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1688" y="4653136"/>
            <a:ext cx="6923112" cy="208823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18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Благотворительное общественное объединение </a:t>
            </a:r>
            <a:endParaRPr lang="en-US" sz="18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 algn="ctr"/>
            <a:r>
              <a:rPr lang="ru-RU" sz="18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«Мир без границ»</a:t>
            </a:r>
          </a:p>
          <a:p>
            <a:pPr algn="ctr"/>
            <a:r>
              <a:rPr lang="ru-RU" sz="18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г.Минск</a:t>
            </a:r>
            <a:r>
              <a:rPr lang="ru-RU" sz="18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</a:t>
            </a:r>
            <a:r>
              <a:rPr lang="ru-RU" sz="18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ул.Брестская</a:t>
            </a:r>
            <a:r>
              <a:rPr lang="ru-RU" sz="18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34-76</a:t>
            </a:r>
          </a:p>
          <a:p>
            <a:pPr algn="ctr"/>
            <a:r>
              <a:rPr lang="ru-RU" sz="18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220099, Республика Беларусь</a:t>
            </a:r>
          </a:p>
          <a:p>
            <a:pPr algn="ctr"/>
            <a:r>
              <a:rPr lang="ru-RU" sz="18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Тел./факс 8 017 3981240</a:t>
            </a:r>
          </a:p>
          <a:p>
            <a:pPr algn="ctr"/>
            <a:r>
              <a:rPr lang="en-US" sz="1800" dirty="0">
                <a:latin typeface="Yu Gothic UI Semibold" panose="020B0700000000000000" pitchFamily="34" charset="-128"/>
                <a:ea typeface="Yu Gothic UI Semibold" panose="020B0700000000000000" pitchFamily="34" charset="-128"/>
                <a:hlinkClick r:id="rId3"/>
              </a:rPr>
              <a:t>www.wwb.by</a:t>
            </a:r>
            <a:endParaRPr lang="en-US" sz="18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 algn="ctr"/>
            <a:r>
              <a:rPr lang="en-US" sz="18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wwb@tut.by</a:t>
            </a:r>
            <a:endParaRPr lang="ru-RU" sz="18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 algn="ctr"/>
            <a:endParaRPr lang="ru-RU" sz="1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C3ECC34-BE5E-4F7D-A8B8-E0A04CDFF3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62627"/>
            <a:ext cx="6120680" cy="459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94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Вот некоторые говорят: я клоун, хожу с клоун-терапией к тяжелобольным детям, я оказываю паллиативную помощь. Но это услуга, а не помощь. Помощь — это гораздо больше. И это очень сложно, потому что в этой системе люди должны быть членами команды и ничего не делать за спинами друг друга. Проблема в паллиативе очень человеческая — она не в высоких технологиях, а в отношениях.</a:t>
            </a:r>
          </a:p>
          <a:p>
            <a:r>
              <a:rPr lang="ru-RU" dirty="0" smtClean="0"/>
              <a:t>Я</a:t>
            </a:r>
            <a:r>
              <a:rPr lang="ru-RU" dirty="0"/>
              <a:t> всегда говорю: «Остановитесь. У нас и так очень высокая скорость в жизни. У больных она другая. Мы не должны их тащить за собой, мы должны следовать за их скоростью</a:t>
            </a:r>
            <a:r>
              <a:rPr lang="ru-RU" dirty="0" smtClean="0"/>
              <a:t>». Мы</a:t>
            </a:r>
            <a:r>
              <a:rPr lang="ru-RU" dirty="0"/>
              <a:t> должны очень четко видеть, что время у больных детей и у нас — разное. И вопрос: нужно ли иногда прибегать с шариками, будоражить их и потом убегать? Мы так любим делать. Или, может, лучше поступать как-то по-другому?..</a:t>
            </a:r>
            <a:br>
              <a:rPr lang="ru-RU" dirty="0"/>
            </a:br>
            <a:r>
              <a:rPr lang="ru-RU" dirty="0" smtClean="0"/>
              <a:t>Девиз </a:t>
            </a:r>
            <a:r>
              <a:rPr lang="ru-RU" dirty="0"/>
              <a:t>паллиатива: хочешь что-то сделать — сядь, попей чаю, может, желание пройдет. Мы не спасаем детей. Мы должны очень четко обдумать, обговорить и составить план, как сделать их качество жизни лучше.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8272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Дело </a:t>
            </a:r>
            <a:r>
              <a:rPr lang="ru-RU" dirty="0"/>
              <a:t>в том, что «лежачие» дети не должны лежать. Они должны сидеть, проходить паллиативное ЛФК. А у нас вся </a:t>
            </a:r>
            <a:r>
              <a:rPr lang="ru-RU" dirty="0" smtClean="0"/>
              <a:t>помощь таким детям свелась </a:t>
            </a:r>
            <a:r>
              <a:rPr lang="ru-RU" dirty="0"/>
              <a:t>к тому, чтобы прописать детям кормление</a:t>
            </a:r>
            <a:r>
              <a:rPr lang="ru-RU" dirty="0" smtClean="0"/>
              <a:t>. Например</a:t>
            </a:r>
            <a:r>
              <a:rPr lang="ru-RU" dirty="0"/>
              <a:t>, журнал «Имена» проводил акцию, чтобы собрать средства на </a:t>
            </a:r>
            <a:r>
              <a:rPr lang="ru-RU" dirty="0" err="1"/>
              <a:t>энтеральное</a:t>
            </a:r>
            <a:r>
              <a:rPr lang="ru-RU" dirty="0"/>
              <a:t> питание для детского интерната в Новинках</a:t>
            </a:r>
            <a:r>
              <a:rPr lang="ru-RU" dirty="0" smtClean="0"/>
              <a:t>. Но </a:t>
            </a:r>
            <a:r>
              <a:rPr lang="ru-RU" dirty="0"/>
              <a:t>врачи неправильно подняли эту проблему. </a:t>
            </a:r>
            <a:r>
              <a:rPr lang="ru-RU" dirty="0" smtClean="0"/>
              <a:t>А если </a:t>
            </a:r>
            <a:r>
              <a:rPr lang="ru-RU" dirty="0"/>
              <a:t>бы </a:t>
            </a:r>
            <a:r>
              <a:rPr lang="ru-RU" dirty="0" smtClean="0"/>
              <a:t>разобрались, поняли бы, </a:t>
            </a:r>
            <a:r>
              <a:rPr lang="ru-RU" dirty="0"/>
              <a:t>что </a:t>
            </a:r>
            <a:r>
              <a:rPr lang="ru-RU" dirty="0" smtClean="0"/>
              <a:t>нужно </a:t>
            </a:r>
            <a:r>
              <a:rPr lang="ru-RU" dirty="0"/>
              <a:t>намного больше </a:t>
            </a:r>
            <a:r>
              <a:rPr lang="ru-RU" dirty="0" smtClean="0"/>
              <a:t>персонала, </a:t>
            </a:r>
            <a:r>
              <a:rPr lang="ru-RU" dirty="0"/>
              <a:t>намного больше внимания детям. А что мы имеем </a:t>
            </a:r>
            <a:r>
              <a:rPr lang="ru-RU" dirty="0" smtClean="0"/>
              <a:t>из-за непрофессионализма публикации - дети </a:t>
            </a:r>
            <a:r>
              <a:rPr lang="ru-RU" dirty="0"/>
              <a:t>по-прежнему лежат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899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323528" y="1600200"/>
            <a:ext cx="4248472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Проведены мероприятия для экспертов; 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Изучена площадка для пилотного проекта деинституционализации; 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Сформированы четыре рабочие группы для подготовки дорожной карты;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Для рабочих групп  разработано техническое задание; 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Проведено исследование для изучения причин передачи детей на воспитание в дом-интернат.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 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1166" y="332656"/>
            <a:ext cx="3184874" cy="2327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9128" y="2060848"/>
            <a:ext cx="2704075" cy="20280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1440" y="3074875"/>
            <a:ext cx="2299719" cy="17247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9128" y="4293096"/>
            <a:ext cx="2292106" cy="17190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6857" y="4941168"/>
            <a:ext cx="2277227" cy="17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77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8291264" cy="475104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Проблемное поле: </a:t>
            </a:r>
            <a:r>
              <a:rPr lang="ru-RU" sz="3100" dirty="0" smtClean="0">
                <a:solidFill>
                  <a:srgbClr val="002060"/>
                </a:solidFill>
              </a:rPr>
              <a:t>что значит право ребенка, который имеет сложные проблемы со здоровьем, и как его реализовать для него, а не с точки зрения здорового человека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инвалидностью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правами,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гарантированными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Конвенцией о правах ребенка и Конвенцией о правах людей с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инвалидностью</a:t>
            </a:r>
            <a:endParaRPr lang="ru-RU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507288" cy="107730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ЗНАТЬ, ЧТОБЫ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ПОМОГАТЬ 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(реализация 2018-2020)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8561" y="6019800"/>
            <a:ext cx="756477" cy="652380"/>
          </a:xfrm>
          <a:prstGeom prst="rect">
            <a:avLst/>
          </a:prstGeom>
        </p:spPr>
      </p:pic>
      <p:sp>
        <p:nvSpPr>
          <p:cNvPr id="10" name="Текст 1"/>
          <p:cNvSpPr txBox="1">
            <a:spLocks/>
          </p:cNvSpPr>
          <p:nvPr/>
        </p:nvSpPr>
        <p:spPr>
          <a:xfrm>
            <a:off x="323528" y="3068961"/>
            <a:ext cx="8363272" cy="345638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0" algn="r" eaLnBrk="1" hangingPunct="1">
              <a:buNone/>
              <a:defRPr sz="2800">
                <a:latin typeface="+mn-lt"/>
              </a:defRPr>
            </a:lvl1pPr>
            <a:lvl2pPr marL="457200" indent="0" algn="ctr" eaLnBrk="1" hangingPunct="1">
              <a:buNone/>
              <a:defRPr sz="2400">
                <a:latin typeface="+mn-lt"/>
              </a:defRPr>
            </a:lvl2pPr>
            <a:lvl3pPr marL="914400" indent="0" algn="ctr" eaLnBrk="1" hangingPunct="1">
              <a:buNone/>
              <a:defRPr sz="2400">
                <a:latin typeface="+mn-lt"/>
              </a:defRPr>
            </a:lvl3pPr>
            <a:lvl4pPr marL="1371600" indent="0" algn="ctr" eaLnBrk="1" hangingPunct="1">
              <a:buNone/>
              <a:defRPr sz="2000">
                <a:latin typeface="+mn-lt"/>
              </a:defRPr>
            </a:lvl4pPr>
            <a:lvl5pPr marL="1828800" indent="0" algn="ctr" eaLnBrk="1" hangingPunct="1">
              <a:buNone/>
              <a:defRPr sz="2000">
                <a:latin typeface="+mn-lt"/>
              </a:defRPr>
            </a:lvl5pPr>
            <a:lvl6pPr marL="2286000" indent="0" algn="ctr" eaLnBrk="1" hangingPunct="1">
              <a:buNone/>
              <a:defRPr sz="2000"/>
            </a:lvl6pPr>
            <a:lvl7pPr marL="2743200" indent="0" algn="ctr" eaLnBrk="1" hangingPunct="1">
              <a:buNone/>
              <a:defRPr sz="2000"/>
            </a:lvl7pPr>
            <a:lvl8pPr marL="3200400" indent="0" algn="ctr" eaLnBrk="1" hangingPunct="1">
              <a:buNone/>
              <a:defRPr sz="2000"/>
            </a:lvl8pPr>
            <a:lvl9pPr marL="3657600" indent="0" algn="ctr" eaLnBrk="1" hangingPunct="1">
              <a:buNone/>
              <a:defRPr sz="2000"/>
            </a:lvl9pPr>
          </a:lstStyle>
          <a:p>
            <a:pPr algn="just"/>
            <a:endParaRPr lang="ru-R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6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4005063"/>
            <a:ext cx="8219256" cy="21211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Так и с правами – мы посчитали актуальным и важным разобраться с участием всех игроков (актеров, субъектов) действа, которое называется «РЕАЛИЗАЦИЯ ПРАВ И ЗАКОННЫХ ИНТЕРЕСОВ ДЕТЕЙ»: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права этих детей в их представлении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как сделать так, чтобы каждый ребенок в интернате или с подобными проблемами дома «любил свою жизнь и наслаждался ею». </a:t>
            </a:r>
          </a:p>
          <a:p>
            <a:r>
              <a:rPr lang="ru-RU" dirty="0" smtClean="0"/>
              <a:t>И как дать высказаться, услышать и понять такого ребенка?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59464"/>
            <a:ext cx="8363272" cy="3645599"/>
          </a:xfrm>
        </p:spPr>
        <p:txBody>
          <a:bodyPr>
            <a:noAutofit/>
          </a:bodyPr>
          <a:lstStyle/>
          <a:p>
            <a:pPr algn="r">
              <a:lnSpc>
                <a:spcPts val="2000"/>
              </a:lnSpc>
            </a:pPr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«Мы видим этих детей и думаем: бедные родители, </a:t>
            </a:r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бедный ребенок, как </a:t>
            </a:r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им не повезло. Но это не совсем так. Если ребенок никогда не ходил и не знает, что это, он адаптируется, как любой живой организм, к этому креслу, к этой жизни. И начинает, если ему не мешают, эту жизнь любить и ей наслаждаться. Его радуют мелочи, его интересуете вы, потому что вы там, в той другой жизни живете. Ему неинтересно про свое здоровье, ему интересно про ту жизнь. </a:t>
            </a:r>
            <a:b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Легко любить хорошего, умненького ребенка. А полюбить больного — это очень большой труд. Есть мамы, которые уже полюбили этого ребенка таким, какой он есть. А есть те, которые так и не свыклись, и они говорят: «Я все равно его на ноги поставлю!». Все говорят: мама-героиня. А я говорю, что мама просто к ребенку не привыкла. Полюби его таким, какой он есть! И наслаждайся с ним жизнью». </a:t>
            </a: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А.Горчакова</a:t>
            </a:r>
            <a:r>
              <a:rPr lang="ru-RU" sz="2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директор Детского хосписа</a:t>
            </a:r>
            <a:endParaRPr lang="ru-RU" sz="2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66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331640" y="188640"/>
            <a:ext cx="7577814" cy="74994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реализации проекта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957534" cy="3240360"/>
          </a:xfrm>
        </p:spPr>
        <p:txBody>
          <a:bodyPr>
            <a:noAutofit/>
          </a:bodyPr>
          <a:lstStyle/>
          <a:p>
            <a:pPr algn="l"/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содержание каждого базового права для ребенка с инвалидностью, имеющего проблемы тяжелой и множественной этиологии, и разработать систему мониторинга реализации этих прав, включающую ознакомление детей с правами и получение от них обратной связи</a:t>
            </a:r>
          </a:p>
          <a:p>
            <a:pPr algn="l"/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проекта сформированы:</a:t>
            </a:r>
          </a:p>
          <a:p>
            <a:pPr algn="l"/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ЭКСПЕРТОВ </a:t>
            </a:r>
            <a:r>
              <a:rPr lang="ru-RU" sz="1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представителей (лица от которых зависит принятие решений) Министерства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 и социальной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защиты, Министерства образования, Министерства здравоохранения, Генеральной прокуратуры и ее областных структур, НИИ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 Министерства труда и социальной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защиты, Института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Института инклюзивного образования БГПУ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</a:t>
            </a:r>
            <a:r>
              <a:rPr lang="ru-RU" sz="1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М.Танка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Комитетов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труду и социальной защите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облисполкомов, Офиса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правам людей с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инвалидностью</a:t>
            </a:r>
          </a:p>
          <a:p>
            <a:pPr algn="l"/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ТРЕНЕРОВ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 домов-интернатов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детей-инвалидов с особенностями психофизического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развития; Белорусского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университета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Института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инклюзивного образования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БГПУ; Республиканского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ресурсного центра инклюзивного образования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центров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коррекционно-развивающего обучения и реабилитации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территориальных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 социального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 населения)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8561" y="6019800"/>
            <a:ext cx="756477" cy="65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38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9DD4EE73-3DD6-464A-9BEA-45119034D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1340769"/>
            <a:ext cx="6264696" cy="7740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/>
              <a:t>Группой экспертов разрабатывается </a:t>
            </a:r>
            <a:r>
              <a:rPr lang="ru-RU" sz="1600" dirty="0" smtClean="0"/>
              <a:t>система </a:t>
            </a:r>
            <a:r>
              <a:rPr lang="ru-RU" sz="1600" dirty="0"/>
              <a:t>мониторинга реализации прав детей с инвалидностью </a:t>
            </a: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Первичное предназначение - для учреждений </a:t>
            </a:r>
            <a:r>
              <a:rPr lang="ru-RU" sz="1600" dirty="0"/>
              <a:t>интернатного типа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68842F8-D3EA-4038-9550-660F87FC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94" y="359465"/>
            <a:ext cx="8880212" cy="62126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СИСТЕМА МОНИТОРИНГА РЕАЛИЗАЦИИ ПРАВ</a:t>
            </a:r>
            <a:endParaRPr lang="x-none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E0D5A9-EAC7-45E7-9995-3ECBF37FA1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340769"/>
            <a:ext cx="2207858" cy="336799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43B0F27-E7B8-4A21-9F1C-5F1C822317D2}"/>
              </a:ext>
            </a:extLst>
          </p:cNvPr>
          <p:cNvSpPr/>
          <p:nvPr/>
        </p:nvSpPr>
        <p:spPr>
          <a:xfrm>
            <a:off x="539552" y="2708920"/>
            <a:ext cx="60182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kern="0" dirty="0">
                <a:solidFill>
                  <a:sysClr val="windowText" lastClr="000000"/>
                </a:solidFill>
              </a:rPr>
              <a:t>Система мониторинга реализации прав </a:t>
            </a:r>
            <a:r>
              <a:rPr lang="ru-RU" sz="1600" kern="0" dirty="0" smtClean="0">
                <a:solidFill>
                  <a:sysClr val="windowText" lastClr="000000"/>
                </a:solidFill>
              </a:rPr>
              <a:t>- эффективный инструмент оценки  (включая самооценку) реализации </a:t>
            </a:r>
            <a:r>
              <a:rPr lang="ru-RU" sz="1600" kern="0" dirty="0">
                <a:solidFill>
                  <a:sysClr val="windowText" lastClr="000000"/>
                </a:solidFill>
              </a:rPr>
              <a:t>прав детей с </a:t>
            </a:r>
            <a:r>
              <a:rPr lang="ru-RU" sz="1600" kern="0" dirty="0" smtClean="0">
                <a:solidFill>
                  <a:sysClr val="windowText" lastClr="000000"/>
                </a:solidFill>
              </a:rPr>
              <a:t>инвалидностью, </a:t>
            </a:r>
            <a:r>
              <a:rPr lang="ru-RU" sz="1600" kern="0" dirty="0">
                <a:solidFill>
                  <a:sysClr val="windowText" lastClr="000000"/>
                </a:solidFill>
              </a:rPr>
              <a:t>по результатам проведения которого будут объективно проанализированы имеющиеся достижения и недостатки в реализации прав, а также даны рекомендации по улучшению проблемных зон.</a:t>
            </a:r>
            <a:endParaRPr lang="en-US" sz="1600" kern="0" dirty="0">
              <a:solidFill>
                <a:sysClr val="windowText" lastClr="000000"/>
              </a:solidFill>
            </a:endParaRPr>
          </a:p>
          <a:p>
            <a:pPr lvl="0" algn="just"/>
            <a:r>
              <a:rPr lang="ru-RU" sz="1600" kern="0" dirty="0">
                <a:solidFill>
                  <a:sysClr val="windowText" lastClr="000000"/>
                </a:solidFill>
              </a:rPr>
              <a:t>Также разрабатываются рекомендации по обеспечению оценки и самооценки соблюдения прав детей с инвалидностью, включающих критерии и методы мониторинга. </a:t>
            </a:r>
            <a:endParaRPr lang="en-US" sz="1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0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9DD4EE73-3DD6-464A-9BEA-45119034D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47960"/>
            <a:ext cx="4618856" cy="27442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/>
              <a:t>Группа </a:t>
            </a:r>
            <a:r>
              <a:rPr lang="ru-RU" sz="2200" dirty="0"/>
              <a:t>сотрудников  домов-интернатов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изучает</a:t>
            </a:r>
            <a:r>
              <a:rPr lang="ru-RU" sz="2200" dirty="0" smtClean="0"/>
              <a:t>  современные подходы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внедряет </a:t>
            </a:r>
            <a:r>
              <a:rPr lang="ru-RU" sz="2200" dirty="0"/>
              <a:t>в домах-интернатах </a:t>
            </a:r>
            <a:r>
              <a:rPr lang="ru-RU" sz="2200" dirty="0" smtClean="0"/>
              <a:t>методики </a:t>
            </a:r>
            <a:r>
              <a:rPr lang="ru-RU" sz="2200" dirty="0"/>
              <a:t>по </a:t>
            </a:r>
            <a:r>
              <a:rPr lang="ru-RU" sz="2200" dirty="0" smtClean="0"/>
              <a:t>ознакомлению воспитанников с правами </a:t>
            </a:r>
            <a:r>
              <a:rPr lang="ru-RU" sz="2200" dirty="0"/>
              <a:t>детей. 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68842F8-D3EA-4038-9550-660F87FC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59465"/>
            <a:ext cx="8784976" cy="621263"/>
          </a:xfrm>
        </p:spPr>
        <p:txBody>
          <a:bodyPr>
            <a:normAutofit fontScale="90000"/>
          </a:bodyPr>
          <a:lstStyle/>
          <a:p>
            <a:pPr algn="r"/>
            <a:r>
              <a:rPr lang="ru-RU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ПРАВАМ ДЕТЕЙ С ИНВАЛИДНОСТЬЮ</a:t>
            </a:r>
            <a:endParaRPr lang="x-none" sz="3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xmlns="" id="{D4CDDDC8-9D90-4328-9F66-B8E5AB9773BD}"/>
              </a:ext>
            </a:extLst>
          </p:cNvPr>
          <p:cNvSpPr txBox="1">
            <a:spLocks/>
          </p:cNvSpPr>
          <p:nvPr/>
        </p:nvSpPr>
        <p:spPr>
          <a:xfrm>
            <a:off x="3995935" y="4149080"/>
            <a:ext cx="4955783" cy="209300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 algn="just">
              <a:buFontTx/>
              <a:buNone/>
            </a:pPr>
            <a:r>
              <a:rPr lang="ru-RU" kern="0" dirty="0" smtClean="0">
                <a:solidFill>
                  <a:sysClr val="windowText" lastClr="000000"/>
                </a:solidFill>
              </a:rPr>
              <a:t>Группа </a:t>
            </a:r>
            <a:r>
              <a:rPr lang="ru-RU" kern="0" dirty="0">
                <a:solidFill>
                  <a:sysClr val="windowText" lastClr="000000"/>
                </a:solidFill>
              </a:rPr>
              <a:t>тренеров работает над созданием </a:t>
            </a:r>
            <a:r>
              <a:rPr lang="ru-RU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методического пособия </a:t>
            </a:r>
            <a:r>
              <a:rPr lang="ru-RU" kern="0" dirty="0">
                <a:solidFill>
                  <a:sysClr val="windowText" lastClr="000000"/>
                </a:solidFill>
              </a:rPr>
              <a:t>по обучению правам детей </a:t>
            </a:r>
            <a:r>
              <a:rPr lang="ru-RU" kern="0" dirty="0" smtClean="0">
                <a:solidFill>
                  <a:sysClr val="windowText" lastClr="000000"/>
                </a:solidFill>
              </a:rPr>
              <a:t>с тяжелыми и множественными нарушениями развития</a:t>
            </a:r>
            <a:endParaRPr lang="en-US" kern="0" dirty="0">
              <a:solidFill>
                <a:sysClr val="windowText" lastClr="000000"/>
              </a:solidFill>
            </a:endParaRPr>
          </a:p>
          <a:p>
            <a:pPr marL="0" indent="0">
              <a:buFontTx/>
              <a:buNone/>
            </a:pPr>
            <a:endParaRPr lang="ru-RU" kern="0" dirty="0">
              <a:solidFill>
                <a:sysClr val="windowText" lastClr="000000"/>
              </a:solidFill>
            </a:endParaRPr>
          </a:p>
          <a:p>
            <a:pPr marL="0" indent="0">
              <a:buFontTx/>
              <a:buNone/>
            </a:pPr>
            <a:endParaRPr lang="ru-RU" kern="0" dirty="0">
              <a:solidFill>
                <a:sysClr val="windowText" lastClr="000000"/>
              </a:solidFill>
            </a:endParaRPr>
          </a:p>
          <a:p>
            <a:pPr marL="0" indent="0">
              <a:buFontTx/>
              <a:buNone/>
            </a:pP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69B4A25E-AA3C-4D8D-B86C-F7BB7D92C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047961"/>
            <a:ext cx="3875663" cy="2744297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BC4ABAC-E0C9-4BC7-B750-1D553C8DA5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149080"/>
            <a:ext cx="3456484" cy="245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826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37761"/>
          </a:xfrm>
        </p:spPr>
        <p:txBody>
          <a:bodyPr>
            <a:noAutofit/>
          </a:bodyPr>
          <a:lstStyle/>
          <a:p>
            <a:pPr algn="just"/>
            <a:r>
              <a:rPr lang="ru-RU" sz="2400" kern="0" dirty="0">
                <a:solidFill>
                  <a:srgbClr val="00B050"/>
                </a:solidFill>
              </a:rPr>
              <a:t>Разрабатывается </a:t>
            </a:r>
            <a:r>
              <a:rPr lang="ru-RU" sz="24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инструментарий</a:t>
            </a:r>
            <a:r>
              <a:rPr lang="ru-RU" sz="2400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kern="0" dirty="0">
                <a:solidFill>
                  <a:srgbClr val="00B050"/>
                </a:solidFill>
              </a:rPr>
              <a:t>для </a:t>
            </a:r>
            <a:r>
              <a:rPr lang="ru-RU" sz="2400" kern="0" dirty="0" smtClean="0">
                <a:solidFill>
                  <a:srgbClr val="00B050"/>
                </a:solidFill>
              </a:rPr>
              <a:t>обучения детей правам:</a:t>
            </a:r>
            <a:endParaRPr lang="ru-RU" sz="2400" kern="0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6088989"/>
            <a:ext cx="756477" cy="652380"/>
          </a:xfrm>
          <a:prstGeom prst="rect">
            <a:avLst/>
          </a:prstGeom>
        </p:spPr>
      </p:pic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DBB10747-EE7B-49C8-ABBE-213DEB44A649}"/>
              </a:ext>
            </a:extLst>
          </p:cNvPr>
          <p:cNvSpPr txBox="1">
            <a:spLocks/>
          </p:cNvSpPr>
          <p:nvPr/>
        </p:nvSpPr>
        <p:spPr>
          <a:xfrm>
            <a:off x="548980" y="1023337"/>
            <a:ext cx="5679204" cy="1432658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 algn="r">
              <a:buNone/>
            </a:pPr>
            <a:r>
              <a:rPr lang="ru-RU" kern="0" dirty="0" smtClean="0">
                <a:solidFill>
                  <a:sysClr val="windowText" lastClr="000000"/>
                </a:solidFill>
              </a:rPr>
              <a:t>Настольная игра </a:t>
            </a:r>
            <a:r>
              <a:rPr lang="ru-RU" kern="0" dirty="0">
                <a:solidFill>
                  <a:sysClr val="windowText" lastClr="000000"/>
                </a:solidFill>
              </a:rPr>
              <a:t>по правам «Право имею» (адаптирована для детей с ОПФР</a:t>
            </a:r>
            <a:r>
              <a:rPr lang="ru-RU" kern="0" dirty="0" smtClean="0">
                <a:solidFill>
                  <a:sysClr val="windowText" lastClr="000000"/>
                </a:solidFill>
              </a:rPr>
              <a:t>)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xmlns="" id="{5F7384C0-9238-4F12-A9AC-0A7C7BB1F154}"/>
              </a:ext>
            </a:extLst>
          </p:cNvPr>
          <p:cNvSpPr txBox="1">
            <a:spLocks/>
          </p:cNvSpPr>
          <p:nvPr/>
        </p:nvSpPr>
        <p:spPr>
          <a:xfrm>
            <a:off x="4499992" y="2629023"/>
            <a:ext cx="4208961" cy="143265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 algn="just">
              <a:buNone/>
            </a:pPr>
            <a:r>
              <a:rPr lang="ru-RU" kern="0" dirty="0">
                <a:solidFill>
                  <a:sysClr val="windowText" lastClr="000000"/>
                </a:solidFill>
              </a:rPr>
              <a:t>Издание плакатов/стенда по правам </a:t>
            </a:r>
            <a:r>
              <a:rPr lang="ru-RU" kern="0" dirty="0" smtClean="0">
                <a:solidFill>
                  <a:sysClr val="windowText" lastClr="000000"/>
                </a:solidFill>
              </a:rPr>
              <a:t>детей. Переданы в учреждения. Разработаны рекомендации по использованию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Текст 1">
            <a:extLst>
              <a:ext uri="{FF2B5EF4-FFF2-40B4-BE49-F238E27FC236}">
                <a16:creationId xmlns:a16="http://schemas.microsoft.com/office/drawing/2014/main" xmlns="" id="{A6202E97-4CC1-4246-BCDC-AEFD44A49EC0}"/>
              </a:ext>
            </a:extLst>
          </p:cNvPr>
          <p:cNvSpPr txBox="1">
            <a:spLocks/>
          </p:cNvSpPr>
          <p:nvPr/>
        </p:nvSpPr>
        <p:spPr>
          <a:xfrm>
            <a:off x="457200" y="5085185"/>
            <a:ext cx="3754760" cy="165618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 algn="r">
              <a:buNone/>
            </a:pPr>
            <a:r>
              <a:rPr lang="ru-RU" kern="0" dirty="0" smtClean="0">
                <a:solidFill>
                  <a:sysClr val="windowText" lastClr="000000"/>
                </a:solidFill>
              </a:rPr>
              <a:t>Мультфильм </a:t>
            </a:r>
          </a:p>
          <a:p>
            <a:pPr marL="0" indent="0" algn="r">
              <a:buNone/>
            </a:pPr>
            <a:r>
              <a:rPr lang="ru-RU" kern="0" dirty="0" smtClean="0">
                <a:solidFill>
                  <a:sysClr val="windowText" lastClr="000000"/>
                </a:solidFill>
              </a:rPr>
              <a:t>«</a:t>
            </a:r>
            <a:r>
              <a:rPr lang="ru-RU" kern="0" dirty="0">
                <a:solidFill>
                  <a:sysClr val="windowText" lastClr="000000"/>
                </a:solidFill>
              </a:rPr>
              <a:t>Мои права</a:t>
            </a:r>
            <a:r>
              <a:rPr lang="ru-RU" kern="0" dirty="0" smtClean="0">
                <a:solidFill>
                  <a:sysClr val="windowText" lastClr="000000"/>
                </a:solidFill>
              </a:rPr>
              <a:t>»,</a:t>
            </a:r>
          </a:p>
          <a:p>
            <a:pPr marL="0" indent="0" algn="r">
              <a:buNone/>
            </a:pPr>
            <a:r>
              <a:rPr lang="ru-RU" kern="0" dirty="0" smtClean="0">
                <a:solidFill>
                  <a:sysClr val="windowText" lastClr="000000"/>
                </a:solidFill>
              </a:rPr>
              <a:t>адаптированный для детей с</a:t>
            </a:r>
          </a:p>
          <a:p>
            <a:pPr marL="0" indent="0" algn="r">
              <a:buNone/>
            </a:pPr>
            <a:r>
              <a:rPr lang="ru-RU" kern="0" dirty="0" smtClean="0">
                <a:solidFill>
                  <a:sysClr val="windowText" lastClr="000000"/>
                </a:solidFill>
              </a:rPr>
              <a:t>инвалидностью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B073168-9EE8-4EE7-83F7-D5B305A2E6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694610"/>
            <a:ext cx="1944216" cy="193441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567356E-8449-4369-A2AD-A3FC09FDF9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980" y="2517523"/>
            <a:ext cx="3446956" cy="218983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391212F-D8F0-4E0E-8FC7-7B7D1F75491C}"/>
              </a:ext>
            </a:extLst>
          </p:cNvPr>
          <p:cNvPicPr/>
          <p:nvPr/>
        </p:nvPicPr>
        <p:blipFill rotWithShape="1">
          <a:blip r:embed="rId7" cstate="print"/>
          <a:srcRect l="11384" t="1" r="7001" b="10315"/>
          <a:stretch/>
        </p:blipFill>
        <p:spPr bwMode="auto">
          <a:xfrm>
            <a:off x="4572000" y="4086609"/>
            <a:ext cx="4114799" cy="2438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0499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699004" y="687519"/>
            <a:ext cx="6173912" cy="15298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воспитанники </a:t>
            </a:r>
            <a:r>
              <a:rPr lang="ru-RU" dirty="0"/>
              <a:t>и </a:t>
            </a:r>
            <a:r>
              <a:rPr lang="ru-RU" dirty="0" smtClean="0"/>
              <a:t>сотрудники домов-интернатов знают о правах детей и их наполнении;</a:t>
            </a:r>
            <a:endParaRPr lang="ru-RU" dirty="0"/>
          </a:p>
          <a:p>
            <a:pPr algn="just"/>
            <a:r>
              <a:rPr lang="ru-RU" dirty="0" smtClean="0"/>
              <a:t>Знания о наличии права и того, как оно должно быть реализовано поможет в их соблюдении и  пользовании в </a:t>
            </a:r>
            <a:r>
              <a:rPr lang="ru-RU" dirty="0"/>
              <a:t>повседневной жизни;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737761"/>
          </a:xfrm>
        </p:spPr>
        <p:txBody>
          <a:bodyPr/>
          <a:lstStyle/>
          <a:p>
            <a:pPr algn="r"/>
            <a:r>
              <a:rPr lang="ru-RU" dirty="0"/>
              <a:t>Предполагаемые результаты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8561" y="6019800"/>
            <a:ext cx="756477" cy="652380"/>
          </a:xfrm>
          <a:prstGeom prst="rect">
            <a:avLst/>
          </a:prstGeom>
        </p:spPr>
      </p:pic>
      <p:sp>
        <p:nvSpPr>
          <p:cNvPr id="5" name="Текст 1">
            <a:extLst>
              <a:ext uri="{FF2B5EF4-FFF2-40B4-BE49-F238E27FC236}">
                <a16:creationId xmlns:a16="http://schemas.microsoft.com/office/drawing/2014/main" xmlns="" id="{1FDC1A2F-6B7E-46EB-B2AA-5C4C1536AFB8}"/>
              </a:ext>
            </a:extLst>
          </p:cNvPr>
          <p:cNvSpPr txBox="1">
            <a:spLocks/>
          </p:cNvSpPr>
          <p:nvPr/>
        </p:nvSpPr>
        <p:spPr>
          <a:xfrm>
            <a:off x="457199" y="2266532"/>
            <a:ext cx="5482953" cy="188712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 algn="just">
              <a:buNone/>
            </a:pPr>
            <a:r>
              <a:rPr lang="ru-RU" kern="0" dirty="0" smtClean="0">
                <a:solidFill>
                  <a:sysClr val="windowText" lastClr="000000"/>
                </a:solidFill>
              </a:rPr>
              <a:t>система </a:t>
            </a:r>
            <a:r>
              <a:rPr lang="ru-RU" kern="0" dirty="0">
                <a:solidFill>
                  <a:sysClr val="windowText" lastClr="000000"/>
                </a:solidFill>
              </a:rPr>
              <a:t>мониторинга реализации прав детей с инвалидностью, </a:t>
            </a:r>
            <a:r>
              <a:rPr lang="ru-RU" kern="0" dirty="0" smtClean="0">
                <a:solidFill>
                  <a:sysClr val="windowText" lastClr="000000"/>
                </a:solidFill>
              </a:rPr>
              <a:t>с едиными подходами и единым пониманием</a:t>
            </a:r>
            <a:endParaRPr lang="ru-RU" kern="0" dirty="0">
              <a:solidFill>
                <a:sysClr val="windowText" lastClr="000000"/>
              </a:solidFill>
            </a:endParaRPr>
          </a:p>
          <a:p>
            <a:pPr marL="0" indent="0" algn="just">
              <a:buNone/>
            </a:pP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4AD41694-5F2C-40DC-8D92-BA2D3488789E}"/>
              </a:ext>
            </a:extLst>
          </p:cNvPr>
          <p:cNvSpPr txBox="1">
            <a:spLocks/>
          </p:cNvSpPr>
          <p:nvPr/>
        </p:nvSpPr>
        <p:spPr>
          <a:xfrm>
            <a:off x="3275856" y="4430302"/>
            <a:ext cx="5597060" cy="169321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0" indent="0" algn="just">
              <a:buNone/>
            </a:pPr>
            <a:r>
              <a:rPr lang="ru-RU" kern="0" dirty="0" smtClean="0">
                <a:solidFill>
                  <a:sysClr val="windowText" lastClr="000000"/>
                </a:solidFill>
              </a:rPr>
              <a:t>методические материалы </a:t>
            </a:r>
            <a:r>
              <a:rPr lang="ru-RU" kern="0" dirty="0">
                <a:solidFill>
                  <a:sysClr val="windowText" lastClr="000000"/>
                </a:solidFill>
              </a:rPr>
              <a:t>по обучению правам детей с инвалидностью, в том числе с применением альтернативной коммуникации</a:t>
            </a:r>
          </a:p>
          <a:p>
            <a:pPr algn="just"/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2052A08-000F-4FCE-B2D8-32F37E051B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340" y="687520"/>
            <a:ext cx="2158664" cy="1532789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39EE337-0FD7-4FC6-9766-908DC5B9DE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1664" y="2217382"/>
            <a:ext cx="2731252" cy="1936271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E6A3786-AE83-4CFA-B947-38E660C9EA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314293"/>
            <a:ext cx="1512168" cy="23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47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7863"/>
            <a:ext cx="3239639" cy="20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707182" y="260648"/>
            <a:ext cx="5257305" cy="227047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навстречу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/>
              <a:t>Период</a:t>
            </a:r>
            <a:r>
              <a:rPr lang="ru-RU" sz="3200" b="1" dirty="0"/>
              <a:t>: </a:t>
            </a:r>
            <a:r>
              <a:rPr lang="ru-RU" sz="3200" dirty="0" smtClean="0"/>
              <a:t>2019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1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2275812"/>
            <a:ext cx="8219256" cy="3384375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Цель </a:t>
            </a:r>
            <a:r>
              <a:rPr lang="ru-RU" b="1" dirty="0" smtClean="0"/>
              <a:t>проекта: </a:t>
            </a:r>
          </a:p>
          <a:p>
            <a:pPr algn="just"/>
            <a:r>
              <a:rPr lang="ru-RU" dirty="0" smtClean="0"/>
              <a:t>разработка </a:t>
            </a:r>
            <a:r>
              <a:rPr lang="ru-RU" dirty="0"/>
              <a:t>плана развития системы социальной защиты в продвижении деинституционализации детей и молодых людей с </a:t>
            </a:r>
            <a:r>
              <a:rPr lang="ru-RU" dirty="0" err="1" smtClean="0"/>
              <a:t>инвадидностью</a:t>
            </a:r>
            <a:r>
              <a:rPr lang="ru-RU" dirty="0" smtClean="0"/>
              <a:t>, </a:t>
            </a:r>
            <a:r>
              <a:rPr lang="ru-RU" dirty="0"/>
              <a:t>проживающих в интернатах для детей с ограниченными возможностями, </a:t>
            </a:r>
            <a:r>
              <a:rPr lang="ru-RU" dirty="0" smtClean="0"/>
              <a:t>в </a:t>
            </a:r>
            <a:r>
              <a:rPr lang="ru-RU" dirty="0"/>
              <a:t>соответствии </a:t>
            </a:r>
            <a:r>
              <a:rPr lang="ru-RU" dirty="0" smtClean="0"/>
              <a:t>с </a:t>
            </a:r>
            <a:r>
              <a:rPr lang="ru-RU" dirty="0"/>
              <a:t>Конвенцией ООН о правах инвалидов.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02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>english</DirectSourceMarket>
    <MarketSpecific xmlns="4873beb7-5857-4685-be1f-d57550cc96cc" xsi:nil="true"/>
    <ApprovalStatus xmlns="4873beb7-5857-4685-be1f-d57550cc96cc">InProgress</ApprovalStatus>
    <PrimaryImageGen xmlns="4873beb7-5857-4685-be1f-d57550cc96cc">true</PrimaryImageGen>
    <ThumbnailAssetId xmlns="4873beb7-5857-4685-be1f-d57550cc96cc" xsi:nil="true"/>
    <NumericId xmlns="4873beb7-5857-4685-be1f-d57550cc96cc">-1</NumericId>
    <TPFriendlyName xmlns="4873beb7-5857-4685-be1f-d57550cc96cc">Contemporary blue design template</TPFriendlyName>
    <BusinessGroup xmlns="4873beb7-5857-4685-be1f-d57550cc96cc" xsi:nil="true"/>
    <APEditor xmlns="4873beb7-5857-4685-be1f-d57550cc96cc">
      <UserInfo>
        <DisplayName>REDMOND\v-luannv</DisplayName>
        <AccountId>92</AccountId>
        <AccountType/>
      </UserInfo>
    </APEditor>
    <SourceTitle xmlns="4873beb7-5857-4685-be1f-d57550cc96cc">Contemporary blue design template</SourceTitle>
    <OpenTemplate xmlns="4873beb7-5857-4685-be1f-d57550cc96cc">true</OpenTemplate>
    <UALocComments xmlns="4873beb7-5857-4685-be1f-d57550cc96cc" xsi:nil="true"/>
    <ParentAssetId xmlns="4873beb7-5857-4685-be1f-d57550cc96cc" xsi:nil="true"/>
    <PublishStatusLookup xmlns="4873beb7-5857-4685-be1f-d57550cc96cc">
      <Value>71365</Value>
      <Value>1583080</Value>
    </PublishStatusLookup>
    <IntlLangReviewDate xmlns="4873beb7-5857-4685-be1f-d57550cc96cc" xsi:nil="true"/>
    <MachineTranslated xmlns="4873beb7-5857-4685-be1f-d57550cc96cc">false</MachineTranslated>
    <OriginalSourceMarket xmlns="4873beb7-5857-4685-be1f-d57550cc96cc">english</OriginalSourceMarket>
    <TPInstallLocation xmlns="4873beb7-5857-4685-be1f-d57550cc96cc">{My Templates}</TPInstallLocation>
    <APDescription xmlns="4873beb7-5857-4685-be1f-d57550cc96cc" xsi:nil="true"/>
    <IntlLangReview xmlns="4873beb7-5857-4685-be1f-d57550cc96cc" xsi:nil="true"/>
    <UAProjectedTotalWords xmlns="4873beb7-5857-4685-be1f-d57550cc96cc" xsi:nil="true"/>
    <OutputCachingOn xmlns="4873beb7-5857-4685-be1f-d57550cc96cc">false</OutputCachingOn>
    <ContentItem xmlns="4873beb7-5857-4685-be1f-d57550cc96cc" xsi:nil="true"/>
    <ClipArtFilename xmlns="4873beb7-5857-4685-be1f-d57550cc96cc" xsi:nil="true"/>
    <AverageRating xmlns="4873beb7-5857-4685-be1f-d57550cc96cc" xsi:nil="true"/>
    <APAuthor xmlns="4873beb7-5857-4685-be1f-d57550cc96cc">
      <UserInfo>
        <DisplayName>REDMOND\cynvey</DisplayName>
        <AccountId>191</AccountId>
        <AccountType/>
      </UserInfo>
    </APAuthor>
    <TPAppVersion xmlns="4873beb7-5857-4685-be1f-d57550cc96cc">12</TPAppVersion>
    <TPCommandLine xmlns="4873beb7-5857-4685-be1f-d57550cc96cc">{PP} /n {FilePath}</TPCommandLine>
    <PublishTargets xmlns="4873beb7-5857-4685-be1f-d57550cc96cc">OfficeOnline</PublishTargets>
    <TPLaunchHelpLinkType xmlns="4873beb7-5857-4685-be1f-d57550cc96cc">Template</TPLaunchHelpLinkType>
    <EditorialStatus xmlns="4873beb7-5857-4685-be1f-d57550cc96cc" xsi:nil="true"/>
    <LastModifiedDateTime xmlns="4873beb7-5857-4685-be1f-d57550cc96cc" xsi:nil="true"/>
    <TimesCloned xmlns="4873beb7-5857-4685-be1f-d57550cc96cc" xsi:nil="true"/>
    <Provider xmlns="4873beb7-5857-4685-be1f-d57550cc96cc">EY006220130</Provider>
    <AcquiredFrom xmlns="4873beb7-5857-4685-be1f-d57550cc96cc" xsi:nil="true"/>
    <AssetStart xmlns="4873beb7-5857-4685-be1f-d57550cc96cc">2009-05-30T20:29:00+00:00</AssetStart>
    <LastHandOff xmlns="4873beb7-5857-4685-be1f-d57550cc96cc" xsi:nil="true"/>
    <TPClientViewer xmlns="4873beb7-5857-4685-be1f-d57550cc96cc">Microsoft Office PowerPoint</TPClientViewer>
    <ArtSampleDocs xmlns="4873beb7-5857-4685-be1f-d57550cc96cc" xsi:nil="true"/>
    <UACurrentWords xmlns="4873beb7-5857-4685-be1f-d57550cc96cc">0</UACurrentWords>
    <UALocRecommendation xmlns="4873beb7-5857-4685-be1f-d57550cc96cc">Localize</UALocRecommendation>
    <IsDeleted xmlns="4873beb7-5857-4685-be1f-d57550cc96cc">false</IsDeleted>
    <ShowIn xmlns="4873beb7-5857-4685-be1f-d57550cc96cc">Show everywhere</ShowIn>
    <UANotes xmlns="4873beb7-5857-4685-be1f-d57550cc96cc">online only. Removed PPT 12 design template appver per bug AWS Intl Support bug 22543 as it was causing problems with download.. O14_beta1FedEx</UANotes>
    <TemplateStatus xmlns="4873beb7-5857-4685-be1f-d57550cc96cc">Complete</TemplateStatus>
    <CSXHash xmlns="4873beb7-5857-4685-be1f-d57550cc96cc" xsi:nil="true"/>
    <VoteCount xmlns="4873beb7-5857-4685-be1f-d57550cc96cc" xsi:nil="true"/>
    <AssetExpire xmlns="4873beb7-5857-4685-be1f-d57550cc96cc">2100-01-01T00:00:00+00:00</AssetExpire>
    <CSXSubmissionMarket xmlns="4873beb7-5857-4685-be1f-d57550cc96cc" xsi:nil="true"/>
    <DSATActionTaken xmlns="4873beb7-5857-4685-be1f-d57550cc96cc" xsi:nil="true"/>
    <TPExecutable xmlns="4873beb7-5857-4685-be1f-d57550cc96cc" xsi:nil="true"/>
    <SubmitterId xmlns="4873beb7-5857-4685-be1f-d57550cc96cc" xsi:nil="true"/>
    <AssetType xmlns="4873beb7-5857-4685-be1f-d57550cc96cc">TP</AssetType>
    <BugNumber xmlns="4873beb7-5857-4685-be1f-d57550cc96cc">426091. 537272</BugNumber>
    <CSXSubmissionDate xmlns="4873beb7-5857-4685-be1f-d57550cc96cc" xsi:nil="true"/>
    <CSXUpdate xmlns="4873beb7-5857-4685-be1f-d57550cc96cc">false</CSXUpdate>
    <ApprovalLog xmlns="4873beb7-5857-4685-be1f-d57550cc96cc" xsi:nil="true"/>
    <Milestone xmlns="4873beb7-5857-4685-be1f-d57550cc96cc" xsi:nil="true"/>
    <OriginAsset xmlns="4873beb7-5857-4685-be1f-d57550cc96cc" xsi:nil="true"/>
    <TPComponent xmlns="4873beb7-5857-4685-be1f-d57550cc96cc">PPTFiles</TPComponent>
    <AssetId xmlns="4873beb7-5857-4685-be1f-d57550cc96cc">TP010073846</AssetId>
    <TPApplication xmlns="4873beb7-5857-4685-be1f-d57550cc96cc">PowerPoint</TPApplication>
    <TPLaunchHelpLink xmlns="4873beb7-5857-4685-be1f-d57550cc96cc" xsi:nil="true"/>
    <IntlLocPriority xmlns="4873beb7-5857-4685-be1f-d57550cc96cc" xsi:nil="true"/>
    <HandoffToMSDN xmlns="4873beb7-5857-4685-be1f-d57550cc96cc" xsi:nil="true"/>
    <PlannedPubDate xmlns="4873beb7-5857-4685-be1f-d57550cc96cc" xsi:nil="true"/>
    <CrawlForDependencies xmlns="4873beb7-5857-4685-be1f-d57550cc96cc">false</CrawlForDependencies>
    <IntlLangReviewer xmlns="4873beb7-5857-4685-be1f-d57550cc96cc" xsi:nil="true"/>
    <TrustLevel xmlns="4873beb7-5857-4685-be1f-d57550cc96cc">1 Microsoft Managed Content</TrustLevel>
    <IsSearchable xmlns="4873beb7-5857-4685-be1f-d57550cc96cc">false</IsSearchable>
    <TPNamespace xmlns="4873beb7-5857-4685-be1f-d57550cc96cc">POWERPNT</TPNamespace>
    <Markets xmlns="4873beb7-5857-4685-be1f-d57550cc96cc"/>
    <LastPublishResultLookup xmlns="4873beb7-5857-4685-be1f-d57550cc96cc" xsi:nil="true"/>
    <PolicheckWords xmlns="4873beb7-5857-4685-be1f-d57550cc96cc" xsi:nil="true"/>
    <FriendlyTitle xmlns="4873beb7-5857-4685-be1f-d57550cc96cc" xsi:nil="true"/>
    <Manager xmlns="4873beb7-5857-4685-be1f-d57550cc96cc" xsi:nil="true"/>
    <EditorialTags xmlns="4873beb7-5857-4685-be1f-d57550cc96cc" xsi:nil="true"/>
    <LegacyData xmlns="4873beb7-5857-4685-be1f-d57550cc96cc" xsi:nil="true"/>
    <Downloads xmlns="4873beb7-5857-4685-be1f-d57550cc96cc">0</Downloads>
    <Providers xmlns="4873beb7-5857-4685-be1f-d57550cc96cc" xsi:nil="true"/>
    <TemplateTemplateType xmlns="4873beb7-5857-4685-be1f-d57550cc96cc">PowerPoint 12 Default</TemplateTemplateType>
    <OOCacheId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118287</LocLastLocAttemptVersionLookup>
    <LocLastLocAttemptVersionTypeLookup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D8FD1B72-46CC-4A99-8A37-DBF68CD60E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B57212-D278-4F09-9602-9B26806117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A6A27F-3C5D-4FBA-9D24-506479B57DAA}">
  <ds:schemaRefs>
    <ds:schemaRef ds:uri="4873beb7-5857-4685-be1f-d57550cc96cc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1294</Words>
  <Application>Microsoft Office PowerPoint</Application>
  <PresentationFormat>Экран (4:3)</PresentationFormat>
  <Paragraphs>99</Paragraphs>
  <Slides>18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Легкий дым</vt:lpstr>
      <vt:lpstr>Права ребенка и деинституциализация:  стратегия новых действий в интересах детей</vt:lpstr>
      <vt:lpstr>Проблемное поле: что значит право ребенка, который имеет сложные проблемы со здоровьем, и как его реализовать для него, а не с точки зрения здорового человека Цель проекта: совершенствование  возможностей детей с инвалидностью  пользоваться правами, гарантированными Конвенцией о правах ребенка и Конвенцией о правах людей с инвалидностью</vt:lpstr>
      <vt:lpstr>«Мы видим этих детей и думаем: бедные родители, бедный ребенок, как им не повезло. Но это не совсем так. Если ребенок никогда не ходил и не знает, что это, он адаптируется, как любой живой организм, к этому креслу, к этой жизни. И начинает, если ему не мешают, эту жизнь любить и ей наслаждаться. Его радуют мелочи, его интересуете вы, потому что вы там, в той другой жизни живете. Ему неинтересно про свое здоровье, ему интересно про ту жизнь.  Легко любить хорошего, умненького ребенка. А полюбить больного — это очень большой труд. Есть мамы, которые уже полюбили этого ребенка таким, какой он есть. А есть те, которые так и не свыклись, и они говорят: «Я все равно его на ноги поставлю!». Все говорят: мама-героиня. А я говорю, что мама просто к ребенку не привыкла. Полюби его таким, какой он есть! И наслаждайся с ним жизнью».  А.Горчакова, директор Детского хосписа</vt:lpstr>
      <vt:lpstr>Стратегия реализации проекта</vt:lpstr>
      <vt:lpstr>СИСТЕМА МОНИТОРИНГА РЕАЛИЗАЦИИ ПРАВ</vt:lpstr>
      <vt:lpstr>ОБУЧЕНИЕ ПРАВАМ ДЕТЕЙ С ИНВАЛИДНОСТЬЮ</vt:lpstr>
      <vt:lpstr>Разрабатывается инструментарий для обучения детей правам:</vt:lpstr>
      <vt:lpstr>Предполагаемые результаты</vt:lpstr>
      <vt:lpstr>Шаг навстречу Период: 2019  </vt:lpstr>
      <vt:lpstr>Над чем мы работаем и чего ждем в результате</vt:lpstr>
      <vt:lpstr>Дорожная карта деинституционализации детей с инвалидностью</vt:lpstr>
      <vt:lpstr>Социально-психологическое исследование  причин передачи детей на воспитание в дома-интернаты и неустройства таких детей на семейные формы устройства</vt:lpstr>
      <vt:lpstr>Методические рекомендации и индивидуальные планы</vt:lpstr>
      <vt:lpstr>План реорганизации интернатного учреждения</vt:lpstr>
      <vt:lpstr>Слайд 15</vt:lpstr>
      <vt:lpstr>Слайд 16</vt:lpstr>
      <vt:lpstr>Слайд 17</vt:lpstr>
      <vt:lpstr>Реализация проекта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2018-08-03T12:51:08Z</dcterms:created>
  <dcterms:modified xsi:type="dcterms:W3CDTF">2019-09-11T12:13:37Z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Applications">
    <vt:lpwstr>65;#zpp120;#439;#tpl140;#79;#tpl120;#419;#zpp140;#496;#ppd140;#67;#ppd120</vt:lpwstr>
  </property>
  <property fmtid="{D5CDD505-2E9C-101B-9397-08002B2CF9AE}" pid="4" name="APTrustLevel">
    <vt:r8>1</vt:r8>
  </property>
</Properties>
</file>