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0" r:id="rId4"/>
  </p:sldMasterIdLst>
  <p:notesMasterIdLst>
    <p:notesMasterId r:id="rId20"/>
  </p:notesMasterIdLst>
  <p:handoutMasterIdLst>
    <p:handoutMasterId r:id="rId21"/>
  </p:handoutMasterIdLst>
  <p:sldIdLst>
    <p:sldId id="343" r:id="rId5"/>
    <p:sldId id="348" r:id="rId6"/>
    <p:sldId id="403" r:id="rId7"/>
    <p:sldId id="352" r:id="rId8"/>
    <p:sldId id="426" r:id="rId9"/>
    <p:sldId id="407" r:id="rId10"/>
    <p:sldId id="408" r:id="rId11"/>
    <p:sldId id="409" r:id="rId12"/>
    <p:sldId id="427" r:id="rId13"/>
    <p:sldId id="428" r:id="rId14"/>
    <p:sldId id="411" r:id="rId15"/>
    <p:sldId id="412" r:id="rId16"/>
    <p:sldId id="422" r:id="rId17"/>
    <p:sldId id="425" r:id="rId18"/>
    <p:sldId id="418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TRO" id="{05500FCB-E53B-D04D-82CA-51F0140D22FE}">
          <p14:sldIdLst/>
        </p14:section>
        <p14:section name="Title Pages" id="{026A46DE-9A5C-D046-8856-30A73EC22B65}">
          <p14:sldIdLst>
            <p14:sldId id="343"/>
          </p14:sldIdLst>
        </p14:section>
        <p14:section name="Content Pages" id="{CD31F6FD-8A1C-8B48-9699-A1BD4B560278}">
          <p14:sldIdLst>
            <p14:sldId id="348"/>
            <p14:sldId id="403"/>
            <p14:sldId id="419"/>
            <p14:sldId id="352"/>
            <p14:sldId id="405"/>
            <p14:sldId id="406"/>
            <p14:sldId id="407"/>
            <p14:sldId id="408"/>
            <p14:sldId id="409"/>
            <p14:sldId id="410"/>
            <p14:sldId id="413"/>
            <p14:sldId id="411"/>
            <p14:sldId id="412"/>
            <p14:sldId id="414"/>
            <p14:sldId id="415"/>
            <p14:sldId id="416"/>
            <p14:sldId id="417"/>
            <p14:sldId id="418"/>
          </p14:sldIdLst>
        </p14:section>
      </p14:sectionLst>
    </p:ext>
    <p:ext uri="{EFAFB233-063F-42B5-8137-9DF3F51BA10A}">
      <p15:sldGuideLst xmlns="" xmlns:p15="http://schemas.microsoft.com/office/powerpoint/2012/main">
        <p15:guide id="6" pos="340" userDrawn="1">
          <p15:clr>
            <a:srgbClr val="A4A3A4"/>
          </p15:clr>
        </p15:guide>
        <p15:guide id="7" orient="horz" pos="554" userDrawn="1">
          <p15:clr>
            <a:srgbClr val="A4A3A4"/>
          </p15:clr>
        </p15:guide>
        <p15:guide id="8" orient="horz" pos="2436" userDrawn="1">
          <p15:clr>
            <a:srgbClr val="A4A3A4"/>
          </p15:clr>
        </p15:guide>
        <p15:guide id="9" pos="5261" userDrawn="1">
          <p15:clr>
            <a:srgbClr val="A4A3A4"/>
          </p15:clr>
        </p15:guide>
        <p15:guide id="10" pos="113" userDrawn="1">
          <p15:clr>
            <a:srgbClr val="A4A3A4"/>
          </p15:clr>
        </p15:guide>
        <p15:guide id="11" orient="horz" pos="100" userDrawn="1">
          <p15:clr>
            <a:srgbClr val="A4A3A4"/>
          </p15:clr>
        </p15:guide>
        <p15:guide id="12" orient="horz" pos="3140" userDrawn="1">
          <p15:clr>
            <a:srgbClr val="A4A3A4"/>
          </p15:clr>
        </p15:guide>
        <p15:guide id="13" pos="56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0101"/>
    <a:srgbClr val="283B8D"/>
    <a:srgbClr val="00AEEF"/>
    <a:srgbClr val="2D2926"/>
    <a:srgbClr val="EB5624"/>
    <a:srgbClr val="9E5135"/>
    <a:srgbClr val="77777A"/>
    <a:srgbClr val="D8D1CA"/>
    <a:srgbClr val="FFC20E"/>
    <a:srgbClr val="80BD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5" autoAdjust="0"/>
    <p:restoredTop sz="93109"/>
  </p:normalViewPr>
  <p:slideViewPr>
    <p:cSldViewPr snapToGrid="0" snapToObjects="1" showGuides="1">
      <p:cViewPr>
        <p:scale>
          <a:sx n="95" d="100"/>
          <a:sy n="95" d="100"/>
        </p:scale>
        <p:origin x="-276" y="-738"/>
      </p:cViewPr>
      <p:guideLst>
        <p:guide orient="horz" pos="554"/>
        <p:guide orient="horz" pos="2436"/>
        <p:guide orient="horz" pos="100"/>
        <p:guide orient="horz" pos="3140"/>
        <p:guide pos="340"/>
        <p:guide pos="5261"/>
        <p:guide pos="113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Полные семьи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0D-430C-98B3-E49F6D102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Неполные семьи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0D-430C-98B3-E49F6D1023AD}"/>
            </c:ext>
          </c:extLst>
        </c:ser>
        <c:overlap val="100"/>
        <c:axId val="141692288"/>
        <c:axId val="141924608"/>
      </c:barChart>
      <c:catAx>
        <c:axId val="1416922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1924608"/>
        <c:crosses val="autoZero"/>
        <c:auto val="1"/>
        <c:lblAlgn val="ctr"/>
        <c:lblOffset val="100"/>
      </c:catAx>
      <c:valAx>
        <c:axId val="141924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16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0.14947547067583827"/>
          <c:y val="0.31543061368061986"/>
          <c:w val="0.73974028054768348"/>
          <c:h val="0.6814291899866878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семьи с одним ребенком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4F-40A6-AD6A-9737B820ED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семьи с двумя детьми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4F-40A6-AD6A-9737B820ED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многодетные семьи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4F-40A6-AD6A-9737B820ED97}"/>
            </c:ext>
          </c:extLst>
        </c:ser>
        <c:overlap val="100"/>
        <c:axId val="149523456"/>
        <c:axId val="149578880"/>
      </c:barChart>
      <c:catAx>
        <c:axId val="1495234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9578880"/>
        <c:crosses val="autoZero"/>
        <c:auto val="1"/>
        <c:lblAlgn val="ctr"/>
        <c:lblOffset val="100"/>
      </c:catAx>
      <c:valAx>
        <c:axId val="149578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952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171426854486346"/>
          <c:y val="1.905821790356E-2"/>
          <c:w val="0.85197332570749396"/>
          <c:h val="0.34744902001743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0.17030903888289559"/>
          <c:y val="0.30399568293848356"/>
          <c:w val="0.73974028054768348"/>
          <c:h val="0.6814291899866878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1 степень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CB-499B-84DE-BA6939B3A6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степень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CB-499B-84DE-BA6939B3A6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степень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CB-499B-84DE-BA6939B3A6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степень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CB-499B-84DE-BA6939B3A6A3}"/>
            </c:ext>
          </c:extLst>
        </c:ser>
        <c:overlap val="100"/>
        <c:axId val="149784064"/>
        <c:axId val="149785600"/>
      </c:barChart>
      <c:catAx>
        <c:axId val="1497840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9785600"/>
        <c:crosses val="autoZero"/>
        <c:auto val="1"/>
        <c:lblAlgn val="ctr"/>
        <c:lblOffset val="100"/>
      </c:catAx>
      <c:valAx>
        <c:axId val="149785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97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1588671034943"/>
          <c:y val="0"/>
          <c:w val="0.57022997059819236"/>
          <c:h val="0.3409344109179878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Полные семьи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0D-430C-98B3-E49F6D102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Неполные семьи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0D-430C-98B3-E49F6D1023AD}"/>
            </c:ext>
          </c:extLst>
        </c:ser>
        <c:overlap val="100"/>
        <c:axId val="60162816"/>
        <c:axId val="60164352"/>
      </c:barChart>
      <c:catAx>
        <c:axId val="601628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0164352"/>
        <c:crosses val="autoZero"/>
        <c:auto val="1"/>
        <c:lblAlgn val="ctr"/>
        <c:lblOffset val="100"/>
      </c:catAx>
      <c:valAx>
        <c:axId val="60164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601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0.14947547067583827"/>
          <c:y val="0.31543061368061986"/>
          <c:w val="0.73974028054768348"/>
          <c:h val="0.6814291899866878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2 степень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4F-40A6-AD6A-9737B820ED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степень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4F-40A6-AD6A-9737B820ED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 степень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4F-40A6-AD6A-9737B820ED97}"/>
            </c:ext>
          </c:extLst>
        </c:ser>
        <c:overlap val="100"/>
        <c:axId val="60435456"/>
        <c:axId val="60474112"/>
      </c:barChart>
      <c:catAx>
        <c:axId val="604354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0474112"/>
        <c:crosses val="autoZero"/>
        <c:auto val="1"/>
        <c:lblAlgn val="ctr"/>
        <c:lblOffset val="100"/>
      </c:catAx>
      <c:valAx>
        <c:axId val="60474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604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171426854486346"/>
          <c:y val="1.905821790356E-2"/>
          <c:w val="0.85197332570749396"/>
          <c:h val="0.34744902001743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849A8FA5-47AE-D543-94A9-58BE26B57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7CA3E159-33CB-3448-973C-7D3A86FD1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9BFC-CC17-9749-91A1-55D3183A4DC4}" type="datetimeFigureOut">
              <a:rPr/>
              <a:pPr/>
              <a:t>8/13/2019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10F4C52-CC25-EB4C-AD08-BC8EB8BC84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4283EE8-E401-6E41-90CE-4C51571CE9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ABB8F-2E57-AC4C-9A4D-9E2571940691}" type="slidenum">
              <a:rPr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01199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5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51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72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509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49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55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33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80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65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98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98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98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4154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1237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3352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0277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5325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792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7057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8825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61080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8870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7096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1A679-3F94-4A43-9A91-4EC40EA337FA}" type="datetime1">
              <a:rPr lang="de-CH"/>
              <a:pPr/>
              <a:t>11.09.2019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9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8A9C9697-1BBD-4240-9CA9-B11F7EA94336}"/>
              </a:ext>
            </a:extLst>
          </p:cNvPr>
          <p:cNvSpPr/>
          <p:nvPr/>
        </p:nvSpPr>
        <p:spPr>
          <a:xfrm rot="5400000">
            <a:off x="-849743" y="3931913"/>
            <a:ext cx="2077278" cy="22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alpha val="50000"/>
                  </a:schemeClr>
                </a:solidFill>
              </a:rPr>
              <a:t>© UNICEF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95977053-B412-1540-A1E7-C7FF7B010878}"/>
              </a:ext>
            </a:extLst>
          </p:cNvPr>
          <p:cNvSpPr/>
          <p:nvPr/>
        </p:nvSpPr>
        <p:spPr>
          <a:xfrm rot="16200000">
            <a:off x="-813770" y="3889458"/>
            <a:ext cx="2077278" cy="22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alpha val="50000"/>
                  </a:schemeClr>
                </a:solidFill>
              </a:rPr>
              <a:t>© UNICEF/UN0213863/Filippov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AF064A3E-CE0A-2149-8B9F-38C825BC3ADF}"/>
              </a:ext>
            </a:extLst>
          </p:cNvPr>
          <p:cNvSpPr txBox="1">
            <a:spLocks/>
          </p:cNvSpPr>
          <p:nvPr/>
        </p:nvSpPr>
        <p:spPr>
          <a:xfrm>
            <a:off x="3545452" y="2346332"/>
            <a:ext cx="5301368" cy="145542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283B8D"/>
                </a:solidFill>
                <a:latin typeface="Arial" charset="0"/>
                <a:ea typeface="Arial" charset="0"/>
                <a:cs typeface="Arial" charset="0"/>
              </a:rPr>
              <a:t>Опыт реализации </a:t>
            </a:r>
            <a:r>
              <a:rPr lang="ru-RU" sz="1600" b="1" dirty="0">
                <a:solidFill>
                  <a:srgbClr val="283B8D"/>
                </a:solidFill>
                <a:latin typeface="Arial" charset="0"/>
                <a:ea typeface="Arial" charset="0"/>
                <a:cs typeface="Arial" charset="0"/>
              </a:rPr>
              <a:t>проекта «Социальный патронат семей, воспитывающих детей с инвалидностью с особенностями психофизического развития, как важный фактор повышения качества их жизни» </a:t>
            </a:r>
          </a:p>
          <a:p>
            <a:endParaRPr lang="ru-RU" sz="1200" dirty="0">
              <a:solidFill>
                <a:srgbClr val="283B8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CH" sz="1200" dirty="0">
              <a:solidFill>
                <a:srgbClr val="283B8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264CDA0-E1A6-4051-B666-F806FF4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19" y="280563"/>
            <a:ext cx="1277072" cy="119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909444-E4C3-4BFF-B4AC-C0DFB1268705}"/>
              </a:ext>
            </a:extLst>
          </p:cNvPr>
          <p:cNvSpPr txBox="1"/>
          <p:nvPr/>
        </p:nvSpPr>
        <p:spPr>
          <a:xfrm>
            <a:off x="5444879" y="3857319"/>
            <a:ext cx="2809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Проект </a:t>
            </a:r>
            <a:r>
              <a:rPr lang="ru-RU" b="1"/>
              <a:t>реализован при </a:t>
            </a:r>
            <a:r>
              <a:rPr lang="ru-RU" b="1" dirty="0"/>
              <a:t>финансовой поддержке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664FC1-34C4-4C08-A91A-CAF9B0660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018" y="4392688"/>
            <a:ext cx="2809819" cy="59206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16230" y="0"/>
            <a:ext cx="1435608" cy="1435608"/>
            <a:chOff x="6923457" y="0"/>
            <a:chExt cx="1435608" cy="1435608"/>
          </a:xfrm>
        </p:grpSpPr>
        <p:sp>
          <p:nvSpPr>
            <p:cNvPr id="13" name="Rectangle 12"/>
            <p:cNvSpPr/>
            <p:nvPr/>
          </p:nvSpPr>
          <p:spPr>
            <a:xfrm>
              <a:off x="6923457" y="0"/>
              <a:ext cx="1435608" cy="143560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595" y="767178"/>
              <a:ext cx="1241331" cy="62066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99818C0-8BA8-4D26-9A4B-A0DA24BE1E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45"/>
            <a:ext cx="3466763" cy="5200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86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300091"/>
            <a:ext cx="7812088" cy="50377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ctr"/>
            <a:endParaRPr lang="ru-RU" sz="2000" b="1" dirty="0" smtClean="0">
              <a:solidFill>
                <a:srgbClr val="00B0F0"/>
              </a:solidFill>
            </a:endParaRPr>
          </a:p>
          <a:p>
            <a:pPr marL="285750" indent="-285750"/>
            <a:r>
              <a:rPr lang="ru-RU" sz="2400" dirty="0" smtClean="0">
                <a:solidFill>
                  <a:srgbClr val="00B0F0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0B3236-2026-4313-8B2E-CEF96410D111}"/>
              </a:ext>
            </a:extLst>
          </p:cNvPr>
          <p:cNvSpPr txBox="1">
            <a:spLocks/>
          </p:cNvSpPr>
          <p:nvPr/>
        </p:nvSpPr>
        <p:spPr>
          <a:xfrm>
            <a:off x="539750" y="803869"/>
            <a:ext cx="7872287" cy="3493811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/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 </a:t>
            </a:r>
            <a:endParaRPr lang="ru-RU" sz="1800" dirty="0" smtClean="0">
              <a:solidFill>
                <a:srgbClr val="03010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dirty="0">
              <a:solidFill>
                <a:srgbClr val="030101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17733" y="300091"/>
            <a:ext cx="8536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Индивидуальный план сопровождения семьи, воспитывающей ребенка с инвалидностью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особенностями психофизического развития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1403" y="974690"/>
          <a:ext cx="8663219" cy="3605070"/>
        </p:xfrm>
        <a:graphic>
          <a:graphicData uri="http://schemas.openxmlformats.org/drawingml/2006/table">
            <a:tbl>
              <a:tblPr/>
              <a:tblGrid>
                <a:gridCol w="1013319"/>
                <a:gridCol w="1390116"/>
                <a:gridCol w="1013319"/>
                <a:gridCol w="1111007"/>
                <a:gridCol w="1111007"/>
                <a:gridCol w="1019521"/>
                <a:gridCol w="1019521"/>
                <a:gridCol w="985409"/>
              </a:tblGrid>
              <a:tr h="147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Проблема, выявленная в ходе оценки потребностей семей, воспитывающей детей с инвалидностью с особенностями психофизического развития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 по решению проблем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по выполнению задач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Исполнитель (специалисты, родители)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Отметка о выполнении, сроки выполнения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Формулировка проблемы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 №1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действие 1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действие 2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 №2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действие 1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действие 2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….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Формулировка проблемы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 №1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действие 1</a:t>
                      </a:r>
                      <a:endParaRPr lang="ru-RU" sz="1000" b="1" dirty="0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действие 2</a:t>
                      </a:r>
                      <a:endParaRPr lang="ru-RU" sz="10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3010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900" b="1">
                        <a:solidFill>
                          <a:srgbClr val="03010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3010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20" marR="5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770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419956" y="575989"/>
            <a:ext cx="7931882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Повышение уровня знаний специалистов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0B3236-2026-4313-8B2E-CEF96410D111}"/>
              </a:ext>
            </a:extLst>
          </p:cNvPr>
          <p:cNvSpPr txBox="1">
            <a:spLocks/>
          </p:cNvSpPr>
          <p:nvPr/>
        </p:nvSpPr>
        <p:spPr>
          <a:xfrm>
            <a:off x="112313" y="1008053"/>
            <a:ext cx="5705684" cy="375486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00AEEF"/>
                </a:solidFill>
                <a:latin typeface="+mn-lt"/>
              </a:rPr>
              <a:t>Тренинг: </a:t>
            </a:r>
            <a:r>
              <a:rPr lang="ru-RU" sz="1700" dirty="0" smtClean="0">
                <a:solidFill>
                  <a:srgbClr val="030101"/>
                </a:solidFill>
                <a:latin typeface="+mn-lt"/>
              </a:rPr>
              <a:t>  </a:t>
            </a:r>
            <a:r>
              <a:rPr lang="ru-RU" sz="1700" dirty="0">
                <a:solidFill>
                  <a:srgbClr val="030101"/>
                </a:solidFill>
                <a:latin typeface="+mn-lt"/>
              </a:rPr>
              <a:t>«Домашнее </a:t>
            </a:r>
            <a:r>
              <a:rPr lang="ru-RU" sz="1700" dirty="0" err="1">
                <a:solidFill>
                  <a:srgbClr val="030101"/>
                </a:solidFill>
                <a:latin typeface="+mn-lt"/>
              </a:rPr>
              <a:t>визитирование</a:t>
            </a:r>
            <a:r>
              <a:rPr lang="ru-RU" sz="1700" dirty="0">
                <a:solidFill>
                  <a:srgbClr val="030101"/>
                </a:solidFill>
                <a:latin typeface="+mn-lt"/>
              </a:rPr>
              <a:t>. Вовлечение семьи в работу</a:t>
            </a:r>
            <a:r>
              <a:rPr lang="ru-RU" sz="1700" dirty="0" smtClean="0">
                <a:solidFill>
                  <a:srgbClr val="030101"/>
                </a:solidFill>
                <a:latin typeface="+mn-lt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00AEEF"/>
                </a:solidFill>
                <a:latin typeface="+mn-lt"/>
              </a:rPr>
              <a:t>Обучающие </a:t>
            </a:r>
            <a:r>
              <a:rPr lang="ru-RU" sz="1700" b="1" dirty="0">
                <a:solidFill>
                  <a:srgbClr val="00AEEF"/>
                </a:solidFill>
                <a:latin typeface="+mn-lt"/>
              </a:rPr>
              <a:t>семинары</a:t>
            </a:r>
            <a:r>
              <a:rPr lang="ru-RU" sz="1700" b="1" dirty="0" smtClean="0">
                <a:solidFill>
                  <a:srgbClr val="00AEEF"/>
                </a:solidFill>
                <a:latin typeface="+mn-lt"/>
              </a:rPr>
              <a:t>:</a:t>
            </a:r>
            <a:endParaRPr lang="ru-RU" sz="17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30101"/>
                </a:solidFill>
              </a:rPr>
              <a:t>«Оценка потребности семьи, воспитывающей ребенка с инвалидностью с особенностями психофизического развития, и составление плана социального патроната»;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30101"/>
                </a:solidFill>
              </a:rPr>
              <a:t>«</a:t>
            </a:r>
            <a:r>
              <a:rPr lang="ru-RU" sz="1700" dirty="0" err="1" smtClean="0">
                <a:solidFill>
                  <a:srgbClr val="030101"/>
                </a:solidFill>
              </a:rPr>
              <a:t>Супервизия</a:t>
            </a:r>
            <a:r>
              <a:rPr lang="ru-RU" sz="1700" dirty="0" smtClean="0">
                <a:solidFill>
                  <a:srgbClr val="030101"/>
                </a:solidFill>
              </a:rPr>
              <a:t> в работе с семьей»;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30101"/>
                </a:solidFill>
              </a:rPr>
              <a:t>«Принципы, методы и формы работы в единой команде специалистов систем образования, здравоохранения и социальной защиты по осуществлению социального патроната семей. Внедрение алгоритма ведения случая в практику работы»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3010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3010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700" dirty="0">
              <a:solidFill>
                <a:srgbClr val="030101"/>
              </a:solidFill>
              <a:latin typeface="+mn-lt"/>
            </a:endParaRPr>
          </a:p>
          <a:p>
            <a:pPr marL="285750" indent="342900" algn="just">
              <a:buFont typeface="Courier New" charset="0"/>
              <a:buChar char="o"/>
            </a:pPr>
            <a:endParaRPr lang="ru-RU" sz="1700" dirty="0">
              <a:solidFill>
                <a:srgbClr val="030101"/>
              </a:solidFill>
              <a:latin typeface="+mn-lt"/>
            </a:endParaRPr>
          </a:p>
          <a:p>
            <a:pPr marL="285750" indent="342900" algn="just">
              <a:buFont typeface="Courier New" charset="0"/>
              <a:buChar char="o"/>
            </a:pPr>
            <a:endParaRPr lang="ru-RU" sz="1700" dirty="0">
              <a:solidFill>
                <a:srgbClr val="03010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800" dirty="0">
              <a:solidFill>
                <a:srgbClr val="030101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  <p:pic>
        <p:nvPicPr>
          <p:cNvPr id="1026" name="Рисунок 9" descr="image001">
            <a:extLst>
              <a:ext uri="{FF2B5EF4-FFF2-40B4-BE49-F238E27FC236}">
                <a16:creationId xmlns="" xmlns:a16="http://schemas.microsoft.com/office/drawing/2014/main" id="{B641B7B7-6E1C-48A6-BA51-B4EAB1366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5" r="12764"/>
          <a:stretch/>
        </p:blipFill>
        <p:spPr bwMode="auto">
          <a:xfrm>
            <a:off x="5938577" y="1276744"/>
            <a:ext cx="3115524" cy="2407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0134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261458"/>
            <a:ext cx="7970654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Содействие повышению социальной активности 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и воспитательного потенциала родителей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0B3236-2026-4313-8B2E-CEF96410D111}"/>
              </a:ext>
            </a:extLst>
          </p:cNvPr>
          <p:cNvSpPr txBox="1">
            <a:spLocks/>
          </p:cNvSpPr>
          <p:nvPr/>
        </p:nvSpPr>
        <p:spPr>
          <a:xfrm>
            <a:off x="211015" y="1169493"/>
            <a:ext cx="5877935" cy="355271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30101"/>
                </a:solidFill>
                <a:latin typeface="+mn-lt"/>
              </a:rPr>
              <a:t>Создание родительских объединений, клубов</a:t>
            </a:r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Формирование </a:t>
            </a:r>
            <a:r>
              <a:rPr lang="ru-RU" sz="1800" dirty="0">
                <a:solidFill>
                  <a:srgbClr val="030101"/>
                </a:solidFill>
                <a:latin typeface="+mn-lt"/>
              </a:rPr>
              <a:t>у родителей опыта совместного общения по преодолению проблем</a:t>
            </a:r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3010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30101"/>
                </a:solidFill>
                <a:latin typeface="+mn-lt"/>
              </a:rPr>
              <a:t>Обмен опытом и знаниями по уходу за детьми</a:t>
            </a:r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3010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30101"/>
                </a:solidFill>
                <a:latin typeface="+mn-lt"/>
              </a:rPr>
              <a:t>Профилактика эмоционального выгорания родителей</a:t>
            </a:r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3010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30101"/>
                </a:solidFill>
                <a:latin typeface="+mn-lt"/>
              </a:rPr>
              <a:t>Повышение уровня информированности родителей о социальных услугах, льготах и гарантиях, предоставляемых государством.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800" dirty="0">
              <a:solidFill>
                <a:srgbClr val="030101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  <p:pic>
        <p:nvPicPr>
          <p:cNvPr id="9" name="Рисунок 4" descr="C:\Users\1\Desktop\20190312_145949.jpg">
            <a:extLst>
              <a:ext uri="{FF2B5EF4-FFF2-40B4-BE49-F238E27FC236}">
                <a16:creationId xmlns="" xmlns:a16="http://schemas.microsoft.com/office/drawing/2014/main" id="{E93068BD-9A39-4BC4-9D6B-F0E94F16406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93"/>
          <a:stretch/>
        </p:blipFill>
        <p:spPr bwMode="auto">
          <a:xfrm rot="5400000">
            <a:off x="6094455" y="1163989"/>
            <a:ext cx="2504290" cy="2515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74372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529097"/>
            <a:ext cx="7970654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В рамках проекта разработаны и изданы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0B3236-2026-4313-8B2E-CEF96410D111}"/>
              </a:ext>
            </a:extLst>
          </p:cNvPr>
          <p:cNvSpPr txBox="1">
            <a:spLocks/>
          </p:cNvSpPr>
          <p:nvPr/>
        </p:nvSpPr>
        <p:spPr>
          <a:xfrm>
            <a:off x="539750" y="1066914"/>
            <a:ext cx="6118958" cy="280023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30101"/>
                </a:solidFill>
                <a:latin typeface="+mn-lt"/>
                <a:ea typeface="Calibri"/>
                <a:cs typeface="Times New Roman"/>
              </a:rPr>
              <a:t>Пособие по комплексной оценке потребностей семьи и составлению межведомственного индивидуального плана социального патроната;</a:t>
            </a:r>
          </a:p>
          <a:p>
            <a:endParaRPr lang="ru-RU" sz="1600" dirty="0">
              <a:solidFill>
                <a:srgbClr val="030101"/>
              </a:solidFill>
              <a:latin typeface="+mn-lt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30101"/>
                </a:solidFill>
                <a:latin typeface="+mn-lt"/>
                <a:ea typeface="Calibri"/>
                <a:cs typeface="Times New Roman"/>
              </a:rPr>
              <a:t>Памятка для семьи, воспитывающей ребенка с инвалидностью с особенностями психофизического развития;</a:t>
            </a:r>
          </a:p>
          <a:p>
            <a:endParaRPr lang="ru-RU" sz="1600" dirty="0">
              <a:solidFill>
                <a:srgbClr val="030101"/>
              </a:solidFill>
              <a:latin typeface="+mn-lt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30101"/>
                </a:solidFill>
                <a:latin typeface="+mn-lt"/>
                <a:ea typeface="Calibri"/>
                <a:cs typeface="Times New Roman"/>
              </a:rPr>
              <a:t>Сборник образцов ведения случаев;</a:t>
            </a:r>
          </a:p>
          <a:p>
            <a:endParaRPr lang="ru-RU" sz="1600" dirty="0">
              <a:solidFill>
                <a:srgbClr val="030101"/>
              </a:solidFill>
              <a:latin typeface="+mn-lt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30101"/>
                </a:solidFill>
                <a:latin typeface="+mn-lt"/>
                <a:ea typeface="Calibri"/>
                <a:cs typeface="Times New Roman"/>
              </a:rPr>
              <a:t>Методические рекомендации по реализации модели социального патроната семей.</a:t>
            </a:r>
          </a:p>
          <a:p>
            <a:endParaRPr lang="ru-RU" sz="1800" dirty="0">
              <a:solidFill>
                <a:srgbClr val="030101"/>
              </a:solidFill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endParaRPr lang="ru-RU" sz="1800" dirty="0">
              <a:solidFill>
                <a:srgbClr val="03010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1800" dirty="0">
              <a:solidFill>
                <a:srgbClr val="030101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  <p:pic>
        <p:nvPicPr>
          <p:cNvPr id="2050" name="Рисунок 9" descr="А3_обложка юнисеф пособия_4+0_ламинация_1+1_300 г">
            <a:extLst>
              <a:ext uri="{FF2B5EF4-FFF2-40B4-BE49-F238E27FC236}">
                <a16:creationId xmlns="" xmlns:a16="http://schemas.microsoft.com/office/drawing/2014/main" id="{614B75B9-D368-4DD9-9FC0-439C86DD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37"/>
          <a:stretch>
            <a:fillRect/>
          </a:stretch>
        </p:blipFill>
        <p:spPr bwMode="auto">
          <a:xfrm>
            <a:off x="6554843" y="1094674"/>
            <a:ext cx="1426221" cy="2132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А4_обложка юнисеф_4+0_ламинация_1+1_300 г_пробник ИСПРАВЛЕН">
            <a:extLst>
              <a:ext uri="{FF2B5EF4-FFF2-40B4-BE49-F238E27FC236}">
                <a16:creationId xmlns="" xmlns:a16="http://schemas.microsoft.com/office/drawing/2014/main" id="{4D2CB6EF-39FB-45FD-B14D-0FE1B2A5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58"/>
          <a:stretch>
            <a:fillRect/>
          </a:stretch>
        </p:blipFill>
        <p:spPr bwMode="auto">
          <a:xfrm>
            <a:off x="7599656" y="2571750"/>
            <a:ext cx="1140301" cy="1745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669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89887" y="327546"/>
            <a:ext cx="6447501" cy="8131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Надежда. Что дал проект?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589886" y="910988"/>
            <a:ext cx="7768327" cy="149750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Хорошо, что ближе познакомилась со специалистами проекта – это помогло мне более осознанно и уверенно принимать решения в отношении своего ребёнка».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«Очень помогла консультация областного врача-невролога. Врач объяснил важность проведения реабилитационных мероприятий для развития двигательных навыков у Лены».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«Хорошо, что разные специалисты побывали у нас и поддержали меня. Мне легче стало общаться с другими людьми, я не боюсь говорить о своей дочке и ее особенностях».</a:t>
            </a:r>
          </a:p>
          <a:p>
            <a:endParaRPr lang="ru-RU" dirty="0"/>
          </a:p>
        </p:txBody>
      </p:sp>
      <p:pic>
        <p:nvPicPr>
          <p:cNvPr id="4" name="image1.jpg"/>
          <p:cNvPicPr/>
          <p:nvPr/>
        </p:nvPicPr>
        <p:blipFill>
          <a:blip r:embed="rId2"/>
          <a:srcRect l="18770" t="23943" r="5481"/>
          <a:stretch>
            <a:fillRect/>
          </a:stretch>
        </p:blipFill>
        <p:spPr>
          <a:xfrm>
            <a:off x="850616" y="2408493"/>
            <a:ext cx="2568148" cy="2735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0616" y="3775997"/>
            <a:ext cx="532925" cy="466947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ln w="5715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9593" y="3372610"/>
            <a:ext cx="569792" cy="51105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806848"/>
              </p:ext>
            </p:extLst>
          </p:nvPr>
        </p:nvGraphicFramePr>
        <p:xfrm>
          <a:off x="3737987" y="2627127"/>
          <a:ext cx="4927505" cy="225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989"/>
                <a:gridCol w="3808516"/>
              </a:tblGrid>
              <a:tr h="269291"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ДЕРЕВО ЧУВСТВ         Надежды      </a:t>
                      </a:r>
                      <a:endParaRPr lang="ru-RU" sz="1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2053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 начале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проекта- «Мне ничего не нужно. Мне никто не может помочь»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32833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 конце проекта – «Мне спокойно, ощущаю, что я не одна, чувствую поддержку от многих людей (муж, специалисты проекта,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учитель, медработники)»</a:t>
                      </a:r>
                      <a:endParaRPr lang="ru-RU" sz="1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59546" y="3756968"/>
            <a:ext cx="569792" cy="51105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6413" y="3050959"/>
            <a:ext cx="532925" cy="466947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b="1" dirty="0">
              <a:ln w="5715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08" y="4165653"/>
            <a:ext cx="1009892" cy="94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9768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2864AF-1759-C94F-9AB1-3CF09CD573E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EDD370-EBC3-084A-9170-4EAE020DD4B2}"/>
              </a:ext>
            </a:extLst>
          </p:cNvPr>
          <p:cNvSpPr txBox="1">
            <a:spLocks/>
          </p:cNvSpPr>
          <p:nvPr/>
        </p:nvSpPr>
        <p:spPr>
          <a:xfrm>
            <a:off x="445621" y="3867833"/>
            <a:ext cx="7812088" cy="1730325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lnSpc>
                <a:spcPct val="100000"/>
              </a:lnSpc>
              <a:buNone/>
              <a:defRPr sz="1800"/>
            </a:pPr>
            <a:endParaRPr lang="en-US" sz="3000" b="1" spc="-72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Montserrat-Regular"/>
            </a:endParaRPr>
          </a:p>
          <a:p>
            <a:pPr marL="0" indent="0" algn="ctr" defTabSz="457189">
              <a:lnSpc>
                <a:spcPct val="100000"/>
              </a:lnSpc>
              <a:buNone/>
              <a:defRPr sz="1800"/>
            </a:pPr>
            <a:r>
              <a:rPr lang="ru-RU" sz="3000" b="1" spc="-72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Спасибо за внимание</a:t>
            </a:r>
            <a:endParaRPr lang="en-US" sz="3000" b="1" spc="-72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FA1483-18F7-F340-A52E-5949595CA815}"/>
              </a:ext>
            </a:extLst>
          </p:cNvPr>
          <p:cNvSpPr txBox="1">
            <a:spLocks/>
          </p:cNvSpPr>
          <p:nvPr/>
        </p:nvSpPr>
        <p:spPr>
          <a:xfrm>
            <a:off x="445621" y="1019239"/>
            <a:ext cx="2359001" cy="1008369"/>
          </a:xfrm>
          <a:prstGeom prst="rect">
            <a:avLst/>
          </a:prstGeom>
          <a:noFill/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lnSpc>
                <a:spcPct val="100000"/>
              </a:lnSpc>
              <a:buNone/>
              <a:defRPr sz="1800"/>
            </a:pPr>
            <a:endParaRPr lang="en-US" sz="14000" b="1" spc="-72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744EC9-DE4A-4753-8021-965D05F71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2" t="17212"/>
          <a:stretch/>
        </p:blipFill>
        <p:spPr>
          <a:xfrm>
            <a:off x="1380667" y="457131"/>
            <a:ext cx="6382666" cy="3794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7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7080" y="529097"/>
            <a:ext cx="4325478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Цель проекта</a:t>
            </a:r>
            <a:endParaRPr lang="fr-CH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2E4E452-E0B0-EC4E-80C4-43934F90F659}"/>
              </a:ext>
            </a:extLst>
          </p:cNvPr>
          <p:cNvSpPr txBox="1">
            <a:spLocks/>
          </p:cNvSpPr>
          <p:nvPr/>
        </p:nvSpPr>
        <p:spPr>
          <a:xfrm>
            <a:off x="537080" y="1033565"/>
            <a:ext cx="5339842" cy="30763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dirty="0">
                <a:solidFill>
                  <a:srgbClr val="030101"/>
                </a:solidFill>
                <a:cs typeface="Times New Roman" panose="02020603050405020304" pitchFamily="18" charset="0"/>
              </a:rPr>
              <a:t>Создание  модели социального патроната</a:t>
            </a:r>
          </a:p>
          <a:p>
            <a:pPr lvl="0"/>
            <a:r>
              <a:rPr lang="ru-RU" sz="1600" dirty="0">
                <a:solidFill>
                  <a:srgbClr val="030101"/>
                </a:solidFill>
                <a:cs typeface="Times New Roman" panose="02020603050405020304" pitchFamily="18" charset="0"/>
              </a:rPr>
              <a:t>Улучшение качества жизни детей с инвалидностью</a:t>
            </a:r>
          </a:p>
          <a:p>
            <a:pPr lvl="0"/>
            <a:r>
              <a:rPr lang="ru-RU" sz="1600" dirty="0">
                <a:solidFill>
                  <a:srgbClr val="030101"/>
                </a:solidFill>
                <a:cs typeface="Times New Roman" panose="02020603050405020304" pitchFamily="18" charset="0"/>
              </a:rPr>
              <a:t>Повышение воспитательного потенциала родителей</a:t>
            </a:r>
          </a:p>
          <a:p>
            <a:pPr lvl="0"/>
            <a:r>
              <a:rPr lang="ru-RU" sz="1600" dirty="0">
                <a:solidFill>
                  <a:srgbClr val="030101"/>
                </a:solidFill>
                <a:cs typeface="Times New Roman" panose="02020603050405020304" pitchFamily="18" charset="0"/>
              </a:rPr>
              <a:t>Предотвращение отказов от детей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0B3236-2026-4313-8B2E-CEF96410D111}"/>
              </a:ext>
            </a:extLst>
          </p:cNvPr>
          <p:cNvSpPr txBox="1">
            <a:spLocks/>
          </p:cNvSpPr>
          <p:nvPr/>
        </p:nvSpPr>
        <p:spPr>
          <a:xfrm>
            <a:off x="539750" y="2571750"/>
            <a:ext cx="7141210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Сроки реализации: </a:t>
            </a:r>
            <a:r>
              <a:rPr lang="ru-RU" sz="1600" dirty="0" smtClean="0">
                <a:solidFill>
                  <a:srgbClr val="030101"/>
                </a:solidFill>
                <a:latin typeface="Arial" charset="0"/>
                <a:ea typeface="Arial" charset="0"/>
                <a:cs typeface="Arial" charset="0"/>
              </a:rPr>
              <a:t>август </a:t>
            </a:r>
            <a:r>
              <a:rPr lang="ru-RU" sz="1600" dirty="0">
                <a:solidFill>
                  <a:srgbClr val="030101"/>
                </a:solidFill>
                <a:latin typeface="Arial" charset="0"/>
                <a:ea typeface="Arial" charset="0"/>
                <a:cs typeface="Arial" charset="0"/>
              </a:rPr>
              <a:t>2018 – август </a:t>
            </a:r>
            <a:r>
              <a:rPr lang="ru-RU" sz="1600" dirty="0" smtClean="0">
                <a:solidFill>
                  <a:srgbClr val="030101"/>
                </a:solidFill>
                <a:latin typeface="Arial" charset="0"/>
                <a:ea typeface="Arial" charset="0"/>
                <a:cs typeface="Arial" charset="0"/>
              </a:rPr>
              <a:t>2019</a:t>
            </a:r>
          </a:p>
          <a:p>
            <a:endParaRPr lang="ru-RU" sz="1600" dirty="0" smtClean="0">
              <a:solidFill>
                <a:srgbClr val="03010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600" dirty="0" smtClean="0">
              <a:solidFill>
                <a:srgbClr val="03010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600" dirty="0" smtClean="0">
              <a:solidFill>
                <a:srgbClr val="03010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2800" b="1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Объем финансирования:    </a:t>
            </a:r>
            <a:r>
              <a:rPr lang="ru-RU" sz="1600" dirty="0" smtClean="0">
                <a:solidFill>
                  <a:srgbClr val="030101"/>
                </a:solidFill>
                <a:latin typeface="Arial" charset="0"/>
                <a:ea typeface="Arial" charset="0"/>
                <a:cs typeface="Arial" charset="0"/>
              </a:rPr>
              <a:t>97014 долларов США</a:t>
            </a:r>
            <a:endParaRPr lang="fr-CH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44174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7080" y="178720"/>
            <a:ext cx="4325478" cy="534714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Целевые группы</a:t>
            </a:r>
            <a:endParaRPr lang="fr-CH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2E4E452-E0B0-EC4E-80C4-43934F90F659}"/>
              </a:ext>
            </a:extLst>
          </p:cNvPr>
          <p:cNvSpPr txBox="1">
            <a:spLocks/>
          </p:cNvSpPr>
          <p:nvPr/>
        </p:nvSpPr>
        <p:spPr>
          <a:xfrm>
            <a:off x="281354" y="713434"/>
            <a:ext cx="6511332" cy="238145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sz="1400" b="1" dirty="0">
                <a:solidFill>
                  <a:srgbClr val="00AEEF"/>
                </a:solidFill>
                <a:cs typeface="Times New Roman" panose="02020603050405020304" pitchFamily="18" charset="0"/>
              </a:rPr>
              <a:t>Семьи, воспитывающие детей с инвалидностью с ОПФР, проживающие в Рогачевском, Речицком районах, Железнодорожной районе г. Гомеля</a:t>
            </a:r>
            <a:endParaRPr lang="en-US" sz="1400" b="1" dirty="0">
              <a:solidFill>
                <a:srgbClr val="00AEEF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2D2926"/>
                </a:solidFill>
              </a:rPr>
              <a:t>проинтервьюировано 377 семей, в том </a:t>
            </a:r>
            <a:r>
              <a:rPr lang="ru-RU" sz="1400" dirty="0" smtClean="0">
                <a:solidFill>
                  <a:srgbClr val="2D2926"/>
                </a:solidFill>
              </a:rPr>
              <a:t>числе: </a:t>
            </a:r>
            <a:r>
              <a:rPr lang="ru-RU" sz="1400" dirty="0">
                <a:solidFill>
                  <a:srgbClr val="2D2926"/>
                </a:solidFill>
              </a:rPr>
              <a:t>в Рогачевском районе - 85 семей,</a:t>
            </a:r>
            <a:r>
              <a:rPr lang="en-US" sz="1400" dirty="0">
                <a:solidFill>
                  <a:srgbClr val="2D2926"/>
                </a:solidFill>
              </a:rPr>
              <a:t> </a:t>
            </a:r>
            <a:r>
              <a:rPr lang="ru-RU" sz="1400" dirty="0">
                <a:solidFill>
                  <a:srgbClr val="2D2926"/>
                </a:solidFill>
              </a:rPr>
              <a:t>Речицком</a:t>
            </a:r>
            <a:r>
              <a:rPr lang="en-US" sz="1400" dirty="0">
                <a:solidFill>
                  <a:srgbClr val="2D2926"/>
                </a:solidFill>
              </a:rPr>
              <a:t> – </a:t>
            </a:r>
            <a:r>
              <a:rPr lang="ru-RU" sz="1400" dirty="0">
                <a:solidFill>
                  <a:srgbClr val="2D2926"/>
                </a:solidFill>
              </a:rPr>
              <a:t>122</a:t>
            </a:r>
            <a:r>
              <a:rPr lang="en-US" sz="1400" dirty="0">
                <a:solidFill>
                  <a:srgbClr val="2D2926"/>
                </a:solidFill>
              </a:rPr>
              <a:t> </a:t>
            </a:r>
            <a:r>
              <a:rPr lang="ru-RU" sz="1400" dirty="0">
                <a:solidFill>
                  <a:srgbClr val="2D2926"/>
                </a:solidFill>
              </a:rPr>
              <a:t>семьи, Железнодорожном г.</a:t>
            </a:r>
            <a:r>
              <a:rPr lang="en-US" sz="1400" dirty="0">
                <a:solidFill>
                  <a:srgbClr val="2D2926"/>
                </a:solidFill>
              </a:rPr>
              <a:t> </a:t>
            </a:r>
            <a:r>
              <a:rPr lang="ru-RU" sz="1400" dirty="0">
                <a:solidFill>
                  <a:srgbClr val="2D2926"/>
                </a:solidFill>
              </a:rPr>
              <a:t>Гомеля – 170 семей;</a:t>
            </a:r>
            <a:endParaRPr lang="en-US" sz="1400" dirty="0">
              <a:solidFill>
                <a:srgbClr val="2D2926"/>
              </a:solidFill>
            </a:endParaRP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2D2926"/>
                </a:solidFill>
              </a:rPr>
              <a:t>предоставлена услуга социального патроната </a:t>
            </a:r>
            <a:r>
              <a:rPr lang="ru-RU" sz="1400" dirty="0" smtClean="0">
                <a:solidFill>
                  <a:srgbClr val="2D2926"/>
                </a:solidFill>
              </a:rPr>
              <a:t>- 45 </a:t>
            </a:r>
            <a:r>
              <a:rPr lang="ru-RU" sz="1400" dirty="0">
                <a:solidFill>
                  <a:srgbClr val="2D2926"/>
                </a:solidFill>
              </a:rPr>
              <a:t>семьям (51 ребенок с инвалидностью с ОПФР);</a:t>
            </a:r>
            <a:endParaRPr lang="en-US" sz="1400" dirty="0">
              <a:solidFill>
                <a:srgbClr val="2D2926"/>
              </a:solidFill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D2926"/>
                </a:solidFill>
              </a:rPr>
              <a:t>приняли </a:t>
            </a:r>
            <a:r>
              <a:rPr lang="ru-RU" sz="1400" dirty="0">
                <a:solidFill>
                  <a:srgbClr val="2D2926"/>
                </a:solidFill>
              </a:rPr>
              <a:t>участие в работе родительских клубов </a:t>
            </a:r>
            <a:r>
              <a:rPr lang="ru-RU" sz="1400" dirty="0" smtClean="0">
                <a:solidFill>
                  <a:srgbClr val="2D2926"/>
                </a:solidFill>
              </a:rPr>
              <a:t>- 70 </a:t>
            </a:r>
            <a:r>
              <a:rPr lang="ru-RU" sz="1400" dirty="0">
                <a:solidFill>
                  <a:srgbClr val="2D2926"/>
                </a:solidFill>
              </a:rPr>
              <a:t>родителей детей с инвалидностью с ОПФР;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2D2926"/>
                </a:solidFill>
              </a:rPr>
              <a:t>приняли </a:t>
            </a:r>
            <a:r>
              <a:rPr lang="ru-RU" sz="1400" dirty="0">
                <a:solidFill>
                  <a:srgbClr val="2D2926"/>
                </a:solidFill>
              </a:rPr>
              <a:t>участие в тренинге по профилактике </a:t>
            </a:r>
            <a:r>
              <a:rPr lang="ru-RU" sz="1400">
                <a:solidFill>
                  <a:srgbClr val="2D2926"/>
                </a:solidFill>
              </a:rPr>
              <a:t>эмоционального </a:t>
            </a:r>
            <a:r>
              <a:rPr lang="ru-RU" sz="1400" smtClean="0">
                <a:solidFill>
                  <a:srgbClr val="2D2926"/>
                </a:solidFill>
              </a:rPr>
              <a:t>выгорания - </a:t>
            </a:r>
            <a:r>
              <a:rPr lang="ru-RU" sz="1400" dirty="0">
                <a:solidFill>
                  <a:srgbClr val="2D2926"/>
                </a:solidFill>
              </a:rPr>
              <a:t>60 родителей детей с инвалидностью с ОПФР.</a:t>
            </a:r>
          </a:p>
          <a:p>
            <a:pPr marL="0" indent="0">
              <a:buNone/>
            </a:pPr>
            <a:endParaRPr lang="en-US" sz="1400" dirty="0">
              <a:solidFill>
                <a:srgbClr val="2D2926"/>
              </a:solidFill>
            </a:endParaRPr>
          </a:p>
          <a:p>
            <a:pPr marL="0" lvl="0" indent="0">
              <a:buNone/>
            </a:pPr>
            <a:endParaRPr lang="ru-RU" sz="1600" dirty="0">
              <a:solidFill>
                <a:srgbClr val="03010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  <p:pic>
        <p:nvPicPr>
          <p:cNvPr id="10" name="Рисунок 7" descr="\\Sct\d\UNICEF grant\2019 год\ФОТО ПРОЕКТА\ФОТО РОГОЧЕВ\Iфото клуб1.jpg">
            <a:extLst>
              <a:ext uri="{FF2B5EF4-FFF2-40B4-BE49-F238E27FC236}">
                <a16:creationId xmlns="" xmlns:a16="http://schemas.microsoft.com/office/drawing/2014/main" id="{B8398516-EFF2-4636-B460-54FF8AA4FB5B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9161" y="713434"/>
            <a:ext cx="2053590" cy="2053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2E4E452-E0B0-EC4E-80C4-43934F90F659}"/>
              </a:ext>
            </a:extLst>
          </p:cNvPr>
          <p:cNvSpPr txBox="1">
            <a:spLocks/>
          </p:cNvSpPr>
          <p:nvPr/>
        </p:nvSpPr>
        <p:spPr>
          <a:xfrm>
            <a:off x="281354" y="3094892"/>
            <a:ext cx="8433001" cy="168731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AEEF"/>
                </a:solidFill>
              </a:rPr>
              <a:t>Специалисты учреждений социальной защиты, образования, здравоохранения:</a:t>
            </a:r>
            <a:endParaRPr lang="en-US" sz="1400" b="1" dirty="0">
              <a:solidFill>
                <a:srgbClr val="00AEEF"/>
              </a:solidFill>
            </a:endParaRPr>
          </a:p>
          <a:p>
            <a:pPr marL="0" lvl="0" indent="0">
              <a:buNone/>
            </a:pPr>
            <a:r>
              <a:rPr lang="ru-RU" sz="1400" dirty="0">
                <a:solidFill>
                  <a:srgbClr val="2D2926"/>
                </a:solidFill>
              </a:rPr>
              <a:t>- прошли обучение члены команд Рогачевского, Речицкого районов, Железнодорожного района г. Гомеля (специалист по социальной работе, учитель-дефектолог, психолог), районные врачи-педиатры, эксперты проекта   (всего 15 человек);</a:t>
            </a:r>
            <a:endParaRPr lang="en-US" sz="1400" dirty="0">
              <a:solidFill>
                <a:srgbClr val="2D2926"/>
              </a:solidFill>
            </a:endParaRPr>
          </a:p>
          <a:p>
            <a:pPr marL="0" lvl="0" indent="0">
              <a:buNone/>
            </a:pPr>
            <a:r>
              <a:rPr lang="ru-RU" sz="1400" dirty="0">
                <a:solidFill>
                  <a:srgbClr val="2D2926"/>
                </a:solidFill>
              </a:rPr>
              <a:t>- прошли обучение специалисты ТЦСОН, </a:t>
            </a:r>
            <a:r>
              <a:rPr lang="ru-RU" sz="1400" dirty="0" err="1">
                <a:solidFill>
                  <a:srgbClr val="2D2926"/>
                </a:solidFill>
              </a:rPr>
              <a:t>ЦКРОиР</a:t>
            </a:r>
            <a:r>
              <a:rPr lang="ru-RU" sz="1400" dirty="0">
                <a:solidFill>
                  <a:srgbClr val="2D2926"/>
                </a:solidFill>
              </a:rPr>
              <a:t>, СПЦ, интернатных учреждений (по 30 человек в каждом районе).</a:t>
            </a:r>
            <a:endParaRPr lang="en-US" sz="1400" dirty="0">
              <a:solidFill>
                <a:srgbClr val="2D2926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2D2926"/>
              </a:solidFill>
            </a:endParaRPr>
          </a:p>
          <a:p>
            <a:pPr marL="0" lvl="0" indent="0">
              <a:buNone/>
            </a:pPr>
            <a:endParaRPr lang="ru-RU" sz="1600" dirty="0">
              <a:solidFill>
                <a:srgbClr val="03010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27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87" y="158750"/>
            <a:ext cx="8785225" cy="4826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00AEEF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421C1067-87BA-6A4F-891C-182D7B3C9FA0}"/>
              </a:ext>
            </a:extLst>
          </p:cNvPr>
          <p:cNvSpPr txBox="1">
            <a:spLocks/>
          </p:cNvSpPr>
          <p:nvPr/>
        </p:nvSpPr>
        <p:spPr>
          <a:xfrm>
            <a:off x="-1409700" y="1286022"/>
            <a:ext cx="10005378" cy="17303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>
              <a:buNone/>
            </a:pPr>
            <a:r>
              <a:rPr lang="ru-RU" sz="2400" b="1" dirty="0">
                <a:solidFill>
                  <a:schemeClr val="bg1"/>
                </a:solidFill>
              </a:rPr>
              <a:t>Социальный патронат</a:t>
            </a:r>
            <a:r>
              <a:rPr lang="ru-RU" sz="1600" dirty="0">
                <a:solidFill>
                  <a:schemeClr val="bg1"/>
                </a:solidFill>
              </a:rPr>
              <a:t> – деятельность по сопровождению граждан, находящихся в трудной жизненной ситуации, направленная на ее преодоление, восстановление нормальной жизнедеятельности, мобилизацию и реализацию собственного потенциала граждан для личного и социального роста</a:t>
            </a:r>
          </a:p>
          <a:p>
            <a:pPr lvl="6">
              <a:buNone/>
            </a:pPr>
            <a:r>
              <a:rPr lang="ru-RU" sz="1600" b="1" dirty="0">
                <a:solidFill>
                  <a:schemeClr val="bg1"/>
                </a:solidFill>
              </a:rPr>
              <a:t>					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lvl="6">
              <a:buNone/>
            </a:pPr>
            <a:endParaRPr lang="ru-RU" sz="1600" b="1" dirty="0" smtClean="0">
              <a:solidFill>
                <a:srgbClr val="030101"/>
              </a:solidFill>
            </a:endParaRPr>
          </a:p>
          <a:p>
            <a:pPr lvl="6" algn="r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Закон </a:t>
            </a:r>
            <a:r>
              <a:rPr lang="ru-RU" sz="1400" b="1" dirty="0">
                <a:solidFill>
                  <a:schemeClr val="bg1"/>
                </a:solidFill>
              </a:rPr>
              <a:t>Республики Беларусь «О социальном обслуживании»</a:t>
            </a:r>
          </a:p>
          <a:p>
            <a:pPr marL="0" indent="0" algn="ctr" defTabSz="457189">
              <a:lnSpc>
                <a:spcPct val="100000"/>
              </a:lnSpc>
              <a:buNone/>
              <a:defRPr sz="1800"/>
            </a:pPr>
            <a:endParaRPr lang="en-US" sz="3000" spc="-72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739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549901"/>
            <a:ext cx="4774060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Этапы работы со случаем</a:t>
            </a:r>
            <a:endParaRPr lang="fr-CH" sz="2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2E4E452-E0B0-EC4E-80C4-43934F90F659}"/>
              </a:ext>
            </a:extLst>
          </p:cNvPr>
          <p:cNvSpPr txBox="1">
            <a:spLocks/>
          </p:cNvSpPr>
          <p:nvPr/>
        </p:nvSpPr>
        <p:spPr>
          <a:xfrm>
            <a:off x="539750" y="1079706"/>
            <a:ext cx="5422138" cy="307636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30101"/>
                </a:solidFill>
              </a:rPr>
              <a:t>Выявление и открытие случая.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30101"/>
                </a:solidFill>
              </a:rPr>
              <a:t>Первичная оценка состояния и потребностей семей.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30101"/>
                </a:solidFill>
              </a:rPr>
              <a:t>Комплексная (углубленная) оценка потребностей семей и ребенка.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30101"/>
                </a:solidFill>
              </a:rPr>
              <a:t>Разработка плана ведения случая.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30101"/>
                </a:solidFill>
              </a:rPr>
              <a:t>Оказание межведомственной помощи.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30101"/>
                </a:solidFill>
              </a:rPr>
              <a:t>Регулярная (промежуточная) оценка эффективности вмешательства (мониторинг).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30101"/>
                </a:solidFill>
              </a:rPr>
              <a:t>Закрытие случая.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1143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285463"/>
            <a:ext cx="7082920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Информация о детях и семьях, 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участвовавших в опросе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CAEE26FD-8493-4FE2-8B4D-595F36BED3C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35031571"/>
              </p:ext>
            </p:extLst>
          </p:nvPr>
        </p:nvGraphicFramePr>
        <p:xfrm>
          <a:off x="922492" y="1426241"/>
          <a:ext cx="1073543" cy="311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A232CF0-688B-448A-9640-C484BD6079DC}"/>
              </a:ext>
            </a:extLst>
          </p:cNvPr>
          <p:cNvSpPr txBox="1">
            <a:spLocks/>
          </p:cNvSpPr>
          <p:nvPr/>
        </p:nvSpPr>
        <p:spPr>
          <a:xfrm>
            <a:off x="267037" y="4544091"/>
            <a:ext cx="2168666" cy="499067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30101"/>
                </a:solidFill>
                <a:latin typeface="+mn-lt"/>
                <a:ea typeface="Arial" charset="0"/>
                <a:cs typeface="Arial" charset="0"/>
              </a:rPr>
              <a:t>Проинтервьюировано 337 семей</a:t>
            </a:r>
            <a:endParaRPr lang="fr-CH" sz="1600" dirty="0">
              <a:solidFill>
                <a:srgbClr val="030101"/>
              </a:solidFill>
              <a:latin typeface="+mn-lt"/>
              <a:ea typeface="Arial" charset="0"/>
              <a:cs typeface="Arial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371A0749-0DA8-496B-988F-20C0A647EFA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04500977"/>
              </p:ext>
            </p:extLst>
          </p:nvPr>
        </p:nvGraphicFramePr>
        <p:xfrm>
          <a:off x="3163987" y="1134908"/>
          <a:ext cx="1828799" cy="333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5FB9285E-C86F-427D-B447-2C6593BEE72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60410672"/>
              </p:ext>
            </p:extLst>
          </p:nvPr>
        </p:nvGraphicFramePr>
        <p:xfrm>
          <a:off x="5769620" y="606903"/>
          <a:ext cx="1828799" cy="397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4EEA5B2D-3D3F-4F0D-A5AB-1E512EBFE2ED}"/>
              </a:ext>
            </a:extLst>
          </p:cNvPr>
          <p:cNvSpPr txBox="1">
            <a:spLocks/>
          </p:cNvSpPr>
          <p:nvPr/>
        </p:nvSpPr>
        <p:spPr>
          <a:xfrm>
            <a:off x="2938254" y="4466804"/>
            <a:ext cx="2637159" cy="7007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030101"/>
                </a:solidFill>
              </a:rPr>
              <a:t>Рогачевский район -  85 семей</a:t>
            </a:r>
          </a:p>
          <a:p>
            <a:r>
              <a:rPr lang="ru-RU" sz="1000" dirty="0">
                <a:solidFill>
                  <a:srgbClr val="030101"/>
                </a:solidFill>
              </a:rPr>
              <a:t>Речицкий район – 122 семьи</a:t>
            </a:r>
          </a:p>
          <a:p>
            <a:r>
              <a:rPr lang="ru-RU" sz="1000" dirty="0">
                <a:solidFill>
                  <a:srgbClr val="030101"/>
                </a:solidFill>
              </a:rPr>
              <a:t>Железнодорожный район – 170 семей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5A6CD93-56B4-43FF-9323-F82436466C68}"/>
              </a:ext>
            </a:extLst>
          </p:cNvPr>
          <p:cNvSpPr txBox="1">
            <a:spLocks/>
          </p:cNvSpPr>
          <p:nvPr/>
        </p:nvSpPr>
        <p:spPr>
          <a:xfrm>
            <a:off x="5801146" y="4021363"/>
            <a:ext cx="2632085" cy="1015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rgbClr val="030101"/>
                </a:solidFill>
              </a:rPr>
              <a:t>Степень утраты здоровья детей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D2C918-39E2-4385-8246-ABED5E0140F2}"/>
              </a:ext>
            </a:extLst>
          </p:cNvPr>
          <p:cNvSpPr txBox="1"/>
          <p:nvPr/>
        </p:nvSpPr>
        <p:spPr>
          <a:xfrm>
            <a:off x="1743243" y="2849880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32,1%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5DA346-C93B-4FC6-9A50-60696E549457}"/>
              </a:ext>
            </a:extLst>
          </p:cNvPr>
          <p:cNvSpPr txBox="1"/>
          <p:nvPr/>
        </p:nvSpPr>
        <p:spPr>
          <a:xfrm>
            <a:off x="1751242" y="3546944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67,9%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88B4C0-D4E1-4419-BB81-13C5554F0D14}"/>
              </a:ext>
            </a:extLst>
          </p:cNvPr>
          <p:cNvSpPr txBox="1"/>
          <p:nvPr/>
        </p:nvSpPr>
        <p:spPr>
          <a:xfrm>
            <a:off x="4995126" y="2683654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21,6%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ACA864-8E17-41AD-9C13-AFEED80FDE7C}"/>
              </a:ext>
            </a:extLst>
          </p:cNvPr>
          <p:cNvSpPr txBox="1"/>
          <p:nvPr/>
        </p:nvSpPr>
        <p:spPr>
          <a:xfrm>
            <a:off x="5043174" y="3546944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46,1%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A5B2BF0-DD70-40AB-9F02-5C660C036F19}"/>
              </a:ext>
            </a:extLst>
          </p:cNvPr>
          <p:cNvSpPr txBox="1"/>
          <p:nvPr/>
        </p:nvSpPr>
        <p:spPr>
          <a:xfrm>
            <a:off x="5056479" y="4166722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32,3%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AF2FFD-AA86-4C61-927F-D5675F12B02E}"/>
              </a:ext>
            </a:extLst>
          </p:cNvPr>
          <p:cNvSpPr txBox="1"/>
          <p:nvPr/>
        </p:nvSpPr>
        <p:spPr>
          <a:xfrm>
            <a:off x="7387610" y="2500774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28,7%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A29DDE-B023-4748-9922-A9F390975B5F}"/>
              </a:ext>
            </a:extLst>
          </p:cNvPr>
          <p:cNvSpPr txBox="1"/>
          <p:nvPr/>
        </p:nvSpPr>
        <p:spPr>
          <a:xfrm>
            <a:off x="7387610" y="4225486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11,6%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EC449BE-8DF1-43FE-A333-A1F59BD0CE80}"/>
              </a:ext>
            </a:extLst>
          </p:cNvPr>
          <p:cNvSpPr txBox="1"/>
          <p:nvPr/>
        </p:nvSpPr>
        <p:spPr>
          <a:xfrm>
            <a:off x="7430675" y="3619220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31,6%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F15CF47-28B8-40C7-B5EC-B9B0738927F1}"/>
              </a:ext>
            </a:extLst>
          </p:cNvPr>
          <p:cNvSpPr txBox="1"/>
          <p:nvPr/>
        </p:nvSpPr>
        <p:spPr>
          <a:xfrm>
            <a:off x="7430675" y="3085797"/>
            <a:ext cx="723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28,1%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528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397577"/>
            <a:ext cx="6821170" cy="700755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В проекте участвовало 45 семей</a:t>
            </a:r>
            <a:r>
              <a:rPr lang="ru-RU"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в 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которых воспитывается 51 ребенок с инвалидностью с ОПФР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CAEE26FD-8493-4FE2-8B4D-595F36BED3C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91872226"/>
              </p:ext>
            </p:extLst>
          </p:nvPr>
        </p:nvGraphicFramePr>
        <p:xfrm>
          <a:off x="2398494" y="1098332"/>
          <a:ext cx="1073543" cy="336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371A0749-0DA8-496B-988F-20C0A647EFA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10296234"/>
              </p:ext>
            </p:extLst>
          </p:nvPr>
        </p:nvGraphicFramePr>
        <p:xfrm>
          <a:off x="5154628" y="1134908"/>
          <a:ext cx="1073543" cy="333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5A6CD93-56B4-43FF-9323-F82436466C68}"/>
              </a:ext>
            </a:extLst>
          </p:cNvPr>
          <p:cNvSpPr txBox="1">
            <a:spLocks/>
          </p:cNvSpPr>
          <p:nvPr/>
        </p:nvSpPr>
        <p:spPr>
          <a:xfrm>
            <a:off x="4572000" y="3992029"/>
            <a:ext cx="2632085" cy="1015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rgbClr val="030101"/>
                </a:solidFill>
              </a:rPr>
              <a:t>Степень утраты здоровья детей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069D5C-972B-4D5A-84A2-DC0819A95070}"/>
              </a:ext>
            </a:extLst>
          </p:cNvPr>
          <p:cNvSpPr txBox="1"/>
          <p:nvPr/>
        </p:nvSpPr>
        <p:spPr>
          <a:xfrm>
            <a:off x="6139715" y="4072991"/>
            <a:ext cx="720191" cy="2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25,5%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5FFC09-B551-4AFC-B9D7-A0B22E24106B}"/>
              </a:ext>
            </a:extLst>
          </p:cNvPr>
          <p:cNvSpPr txBox="1"/>
          <p:nvPr/>
        </p:nvSpPr>
        <p:spPr>
          <a:xfrm>
            <a:off x="3585327" y="2501451"/>
            <a:ext cx="720191" cy="2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44,4%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AF9DFC-38A1-4D4A-8902-D2DE96486BD5}"/>
              </a:ext>
            </a:extLst>
          </p:cNvPr>
          <p:cNvSpPr txBox="1"/>
          <p:nvPr/>
        </p:nvSpPr>
        <p:spPr>
          <a:xfrm>
            <a:off x="3753356" y="3729080"/>
            <a:ext cx="720191" cy="2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55,6%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B87636-B0CC-463C-8336-3D0C4DAE4F12}"/>
              </a:ext>
            </a:extLst>
          </p:cNvPr>
          <p:cNvSpPr txBox="1"/>
          <p:nvPr/>
        </p:nvSpPr>
        <p:spPr>
          <a:xfrm>
            <a:off x="6139715" y="3598216"/>
            <a:ext cx="720191" cy="2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21,5%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A723E3-9CF9-4810-B509-E62BFF8BA60B}"/>
              </a:ext>
            </a:extLst>
          </p:cNvPr>
          <p:cNvSpPr txBox="1"/>
          <p:nvPr/>
        </p:nvSpPr>
        <p:spPr>
          <a:xfrm>
            <a:off x="6142412" y="2907730"/>
            <a:ext cx="720191" cy="2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53%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9334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300091"/>
            <a:ext cx="7812088" cy="50377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Разработаны формы</a:t>
            </a:r>
            <a:endParaRPr lang="ru-RU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0B3236-2026-4313-8B2E-CEF96410D111}"/>
              </a:ext>
            </a:extLst>
          </p:cNvPr>
          <p:cNvSpPr txBox="1">
            <a:spLocks/>
          </p:cNvSpPr>
          <p:nvPr/>
        </p:nvSpPr>
        <p:spPr>
          <a:xfrm>
            <a:off x="539750" y="803869"/>
            <a:ext cx="7872287" cy="3493811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B0F0"/>
                </a:solidFill>
                <a:latin typeface="+mn-lt"/>
              </a:rPr>
              <a:t>Форма </a:t>
            </a:r>
            <a:r>
              <a:rPr lang="ru-RU" sz="1800" dirty="0">
                <a:solidFill>
                  <a:srgbClr val="00B0F0"/>
                </a:solidFill>
                <a:latin typeface="+mn-lt"/>
              </a:rPr>
              <a:t>комплексной оценки потребностей </a:t>
            </a:r>
            <a:r>
              <a:rPr lang="ru-RU" sz="1800" dirty="0" smtClean="0">
                <a:solidFill>
                  <a:srgbClr val="00B0F0"/>
                </a:solidFill>
                <a:latin typeface="+mn-lt"/>
              </a:rPr>
              <a:t>семьи, на основании</a:t>
            </a:r>
          </a:p>
          <a:p>
            <a:pPr marL="285750" indent="-285750"/>
            <a:r>
              <a:rPr lang="ru-RU" sz="1800" dirty="0" smtClean="0">
                <a:solidFill>
                  <a:srgbClr val="00B0F0"/>
                </a:solidFill>
              </a:rPr>
              <a:t> которой проведена комплексная оценка потребностей семей (по 15 семей в каждом районе):</a:t>
            </a:r>
          </a:p>
          <a:p>
            <a:pPr lvl="1"/>
            <a:r>
              <a:rPr lang="ru-RU" sz="1800" dirty="0" smtClean="0">
                <a:solidFill>
                  <a:srgbClr val="030101"/>
                </a:solidFill>
              </a:rPr>
              <a:t>- </a:t>
            </a:r>
            <a:r>
              <a:rPr lang="ru-RU" sz="1600" dirty="0" smtClean="0">
                <a:solidFill>
                  <a:srgbClr val="030101"/>
                </a:solidFill>
              </a:rPr>
              <a:t>оценка проблем и потребностей семьи;</a:t>
            </a:r>
          </a:p>
          <a:p>
            <a:pPr lvl="1">
              <a:buFontTx/>
              <a:buChar char="-"/>
            </a:pPr>
            <a:r>
              <a:rPr lang="ru-RU" sz="1600" dirty="0" smtClean="0">
                <a:solidFill>
                  <a:srgbClr val="030101"/>
                </a:solidFill>
              </a:rPr>
              <a:t>определение сильных сторон и ресурсов семьи.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B0F0"/>
                </a:solidFill>
              </a:rPr>
              <a:t>Индивидуальный план сопровождения семьи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30101"/>
                </a:solidFill>
              </a:rPr>
              <a:t>сформулированы задачи по решению каждой проблемы;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30101"/>
                </a:solidFill>
              </a:rPr>
              <a:t>определены конкретные действия по реализации задач;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30101"/>
                </a:solidFill>
              </a:rPr>
              <a:t>распределена ответственность между специалистами и членами семьи за выполнение действий;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30101"/>
                </a:solidFill>
              </a:rPr>
              <a:t>установлены сроки выполнения.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301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B0F0"/>
                </a:solidFill>
              </a:rPr>
              <a:t>Анализ выполнения индивидуального плана сопровождения семьи</a:t>
            </a:r>
            <a:endParaRPr lang="ru-RU" sz="1800" dirty="0" smtClean="0">
              <a:solidFill>
                <a:srgbClr val="00B0F0"/>
              </a:solidFill>
            </a:endParaRPr>
          </a:p>
          <a:p>
            <a:pPr marL="285750" indent="-285750"/>
            <a:endParaRPr lang="ru-RU" sz="1800" dirty="0" smtClean="0">
              <a:solidFill>
                <a:srgbClr val="030101"/>
              </a:solidFill>
            </a:endParaRPr>
          </a:p>
          <a:p>
            <a:pPr marL="285750" indent="-285750">
              <a:buFontTx/>
              <a:buChar char="-"/>
            </a:pPr>
            <a:endParaRPr lang="ru-RU" sz="1800" dirty="0" smtClean="0">
              <a:solidFill>
                <a:srgbClr val="030101"/>
              </a:solidFill>
            </a:endParaRPr>
          </a:p>
          <a:p>
            <a:pPr marL="285750" indent="-285750">
              <a:buFontTx/>
              <a:buChar char="-"/>
            </a:pPr>
            <a:endParaRPr lang="ru-RU" sz="1800" dirty="0" smtClean="0">
              <a:solidFill>
                <a:srgbClr val="0301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/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 </a:t>
            </a:r>
            <a:endParaRPr lang="ru-RU" sz="1800" dirty="0" smtClean="0">
              <a:solidFill>
                <a:srgbClr val="03010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dirty="0">
              <a:solidFill>
                <a:srgbClr val="030101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7770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CC75C02-18B3-4A40-B762-6D90C11FAA6C}"/>
              </a:ext>
            </a:extLst>
          </p:cNvPr>
          <p:cNvSpPr txBox="1">
            <a:spLocks/>
          </p:cNvSpPr>
          <p:nvPr/>
        </p:nvSpPr>
        <p:spPr>
          <a:xfrm>
            <a:off x="539750" y="300091"/>
            <a:ext cx="7812088" cy="503778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ctr"/>
            <a:endParaRPr lang="ru-RU" sz="2000" b="1" dirty="0" smtClean="0">
              <a:solidFill>
                <a:srgbClr val="00B0F0"/>
              </a:solidFill>
            </a:endParaRPr>
          </a:p>
          <a:p>
            <a:pPr marL="285750" indent="-285750"/>
            <a:r>
              <a:rPr lang="ru-RU" sz="2400" dirty="0" smtClean="0">
                <a:solidFill>
                  <a:srgbClr val="00B0F0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0B3236-2026-4313-8B2E-CEF96410D111}"/>
              </a:ext>
            </a:extLst>
          </p:cNvPr>
          <p:cNvSpPr txBox="1">
            <a:spLocks/>
          </p:cNvSpPr>
          <p:nvPr/>
        </p:nvSpPr>
        <p:spPr>
          <a:xfrm>
            <a:off x="539750" y="803869"/>
            <a:ext cx="7872287" cy="3493811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30101"/>
              </a:solidFill>
              <a:latin typeface="+mn-lt"/>
            </a:endParaRPr>
          </a:p>
          <a:p>
            <a:pPr marL="285750" indent="-285750"/>
            <a:r>
              <a:rPr lang="ru-RU" sz="1800" dirty="0" smtClean="0">
                <a:solidFill>
                  <a:srgbClr val="030101"/>
                </a:solidFill>
                <a:latin typeface="+mn-lt"/>
              </a:rPr>
              <a:t> </a:t>
            </a:r>
            <a:endParaRPr lang="ru-RU" sz="1800" dirty="0" smtClean="0">
              <a:solidFill>
                <a:srgbClr val="03010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dirty="0">
              <a:solidFill>
                <a:srgbClr val="030101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710993" y="4297680"/>
            <a:ext cx="4701044" cy="802394"/>
            <a:chOff x="3005649" y="4180190"/>
            <a:chExt cx="5442964" cy="92902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BF643B4-49D8-45A1-B5E9-A4D74CCF8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649" y="4180190"/>
              <a:ext cx="911529" cy="85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08A24D8-AE4E-433C-8DB2-3DF0393D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355" y="4431728"/>
              <a:ext cx="2609775" cy="5530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307" y="4341565"/>
              <a:ext cx="1535306" cy="767653"/>
            </a:xfrm>
            <a:prstGeom prst="rect">
              <a:avLst/>
            </a:prstGeom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6148" y="206817"/>
            <a:ext cx="8604250" cy="4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 оценки потребностей семьи, воспитывающей ребенка с инвалидностью с особенностями психофизического развития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Общие сведения о семье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Фамилия, имя, отчество родителей (законных представителей) ребенка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Мать_________________________________________________________________________________________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Отец__________________________________________________________________________________________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Адрес проживания (каждого из родителей, если проживают отдельно)_______________­­­­­­­­­­­­­­­­­­­__________________________________________________________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Телефон: ______________________________________________________________________________________________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Информация о ребенке (детях) с инвалидностью с ОПФР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Ф.И.О. ребенка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Дата рождения 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Дата установления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инвалидности___________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Квалификация нарушений__________________________________________________________________________________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Степень утраты здоровья ребенка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первая 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вторая 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третья 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четвертая 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30101"/>
                </a:solidFill>
                <a:latin typeface="Calibri" pitchFamily="34" charset="0"/>
                <a:cs typeface="Times New Roman" pitchFamily="18" charset="0"/>
              </a:rPr>
              <a:t>3. Сведения о членах семьи, проживающих совместно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cs typeface="Times New Roman" pitchFamily="18" charset="0"/>
              </a:rPr>
              <a:t>4.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30101"/>
                </a:solidFill>
                <a:effectLst/>
                <a:latin typeface="Calibri" pitchFamily="34" charset="0"/>
                <a:cs typeface="Times New Roman" pitchFamily="18" charset="0"/>
              </a:rPr>
              <a:t> Комплексная оценка потребностей семьи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none" strike="noStrike" cap="none" normalizeH="0" dirty="0" smtClean="0">
              <a:ln>
                <a:noFill/>
              </a:ln>
              <a:solidFill>
                <a:srgbClr val="03010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baseline="0" dirty="0" smtClean="0">
              <a:solidFill>
                <a:srgbClr val="03010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3010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baseline="0" dirty="0" smtClean="0">
                <a:solidFill>
                  <a:srgbClr val="030101"/>
                </a:solidFill>
                <a:latin typeface="Calibri" pitchFamily="34" charset="0"/>
                <a:cs typeface="Times New Roman" pitchFamily="18" charset="0"/>
              </a:rPr>
              <a:t>5. Выводы</a:t>
            </a:r>
            <a:r>
              <a:rPr lang="ru-RU" sz="1400" b="1" dirty="0" smtClean="0">
                <a:solidFill>
                  <a:srgbClr val="030101"/>
                </a:solidFill>
                <a:latin typeface="Calibri" pitchFamily="34" charset="0"/>
                <a:cs typeface="Times New Roman" pitchFamily="18" charset="0"/>
              </a:rPr>
              <a:t> о наличии проблем и сильных сторон семьи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3010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31594" y="3526971"/>
          <a:ext cx="8468804" cy="335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17201"/>
                <a:gridCol w="2117201"/>
                <a:gridCol w="2117201"/>
                <a:gridCol w="2117201"/>
              </a:tblGrid>
              <a:tr h="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30101"/>
                          </a:solidFill>
                        </a:rPr>
                        <a:t>Факторы жизнедеятельности семьи</a:t>
                      </a:r>
                      <a:endParaRPr lang="ru-RU" sz="800" dirty="0">
                        <a:solidFill>
                          <a:srgbClr val="0301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30101"/>
                          </a:solidFill>
                        </a:rPr>
                        <a:t>Проблемы</a:t>
                      </a:r>
                      <a:endParaRPr lang="ru-RU" sz="800" dirty="0">
                        <a:solidFill>
                          <a:srgbClr val="0301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30101"/>
                          </a:solidFill>
                        </a:rPr>
                        <a:t>Сильные стороны</a:t>
                      </a:r>
                      <a:endParaRPr lang="ru-RU" sz="800" dirty="0">
                        <a:solidFill>
                          <a:srgbClr val="0301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30101"/>
                          </a:solidFill>
                        </a:rPr>
                        <a:t>Комментарии законных представителей</a:t>
                      </a:r>
                      <a:r>
                        <a:rPr lang="ru-RU" sz="800" baseline="0" dirty="0" smtClean="0">
                          <a:solidFill>
                            <a:srgbClr val="030101"/>
                          </a:solidFill>
                        </a:rPr>
                        <a:t>, специалистов</a:t>
                      </a:r>
                      <a:endParaRPr lang="ru-RU" sz="800" dirty="0">
                        <a:solidFill>
                          <a:srgbClr val="03010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770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UNICEF 8">
      <a:dk1>
        <a:srgbClr val="00AEEF"/>
      </a:dk1>
      <a:lt1>
        <a:srgbClr val="FFFFFF"/>
      </a:lt1>
      <a:dk2>
        <a:srgbClr val="00833E"/>
      </a:dk2>
      <a:lt2>
        <a:srgbClr val="80BD41"/>
      </a:lt2>
      <a:accent1>
        <a:srgbClr val="FFC20E"/>
      </a:accent1>
      <a:accent2>
        <a:srgbClr val="F2690E"/>
      </a:accent2>
      <a:accent3>
        <a:srgbClr val="E2230E"/>
      </a:accent3>
      <a:accent4>
        <a:srgbClr val="961A49"/>
      </a:accent4>
      <a:accent5>
        <a:srgbClr val="6B1E74"/>
      </a:accent5>
      <a:accent6>
        <a:srgbClr val="374EA2"/>
      </a:accent6>
      <a:hlink>
        <a:srgbClr val="374EA2"/>
      </a:hlink>
      <a:folHlink>
        <a:srgbClr val="6E777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CatchAll xmlns="ca283e0b-db31-4043-a2ef-b80661bf084a"/>
    <Description0 xmlns="4F414E59-2283-48EB-8850-E9587DB3A232" xsi:nil="true"/>
    <n8f8be43c123445fa2ec041183b0cdd2 xmlns="4f414e59-2283-48eb-8850-e9587db3a232">
      <Terms xmlns="http://schemas.microsoft.com/office/infopath/2007/PartnerControls"/>
    </n8f8be43c123445fa2ec041183b0cdd2>
    <pf833b0290ff4874962b06b36875a9eb xmlns="4f414e59-2283-48eb-8850-e9587db3a232">
      <Terms xmlns="http://schemas.microsoft.com/office/infopath/2007/PartnerControls"/>
    </pf833b0290ff4874962b06b36875a9eb>
    <Ratings xmlns="http://schemas.microsoft.com/sharepoint/v3" xsi:nil="true"/>
    <Sections xmlns="4F414E59-2283-48EB-8850-E9587DB3A232">Operations</Sections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F76B583C6884DBCC1A6A3DE9F69B4" ma:contentTypeVersion="" ma:contentTypeDescription="Create a new document." ma:contentTypeScope="" ma:versionID="e83b3b8b2a2058cc90cfdb424ca0c0b3">
  <xsd:schema xmlns:xsd="http://www.w3.org/2001/XMLSchema" xmlns:xs="http://www.w3.org/2001/XMLSchema" xmlns:p="http://schemas.microsoft.com/office/2006/metadata/properties" xmlns:ns1="http://schemas.microsoft.com/sharepoint/v3" xmlns:ns2="4F414E59-2283-48EB-8850-E9587DB3A232" xmlns:ns3="4f414e59-2283-48eb-8850-e9587db3a232" xmlns:ns4="ca283e0b-db31-4043-a2ef-b80661bf084a" xmlns:ns5="7008184e-86ea-4817-a7e6-1f697f1c90c0" targetNamespace="http://schemas.microsoft.com/office/2006/metadata/properties" ma:root="true" ma:fieldsID="de3c9881b36dd67659d5eb74ef976e2b" ns1:_="" ns2:_="" ns3:_="" ns4:_="" ns5:_="">
    <xsd:import namespace="http://schemas.microsoft.com/sharepoint/v3"/>
    <xsd:import namespace="4F414E59-2283-48EB-8850-E9587DB3A232"/>
    <xsd:import namespace="4f414e59-2283-48eb-8850-e9587db3a232"/>
    <xsd:import namespace="ca283e0b-db31-4043-a2ef-b80661bf084a"/>
    <xsd:import namespace="7008184e-86ea-4817-a7e6-1f697f1c90c0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Description0" minOccurs="0"/>
                <xsd:element ref="ns2:Sections"/>
                <xsd:element ref="ns3:pf833b0290ff4874962b06b36875a9eb" minOccurs="0"/>
                <xsd:element ref="ns4:TaxCatchAll" minOccurs="0"/>
                <xsd:element ref="ns3:n8f8be43c123445fa2ec041183b0cdd2" minOccurs="0"/>
                <xsd:element ref="ns3:MediaServiceMetadata" minOccurs="0"/>
                <xsd:element ref="ns3:MediaServiceFastMetadata" minOccurs="0"/>
                <xsd:element ref="ns5:SharedWithUsers" minOccurs="0"/>
                <xsd:element ref="ns5:SharedWithDetail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14E59-2283-48EB-8850-E9587DB3A232" elementFormDefault="qualified">
    <xsd:import namespace="http://schemas.microsoft.com/office/2006/documentManagement/types"/>
    <xsd:import namespace="http://schemas.microsoft.com/office/infopath/2007/PartnerControls"/>
    <xsd:element name="Description0" ma:index="14" nillable="true" ma:displayName="Description" ma:internalName="Description0">
      <xsd:simpleType>
        <xsd:restriction base="dms:Note">
          <xsd:maxLength value="255"/>
        </xsd:restriction>
      </xsd:simpleType>
    </xsd:element>
    <xsd:element name="Sections" ma:index="15" ma:displayName="Sections" ma:default="Operations" ma:format="Dropdown" ma:internalName="Sections">
      <xsd:simpleType>
        <xsd:restriction base="dms:Choice">
          <xsd:enumeration value="Operations"/>
          <xsd:enumeration value="Finance"/>
          <xsd:enumeration value="Programm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14e59-2283-48eb-8850-e9587db3a232" elementFormDefault="qualified">
    <xsd:import namespace="http://schemas.microsoft.com/office/2006/documentManagement/types"/>
    <xsd:import namespace="http://schemas.microsoft.com/office/infopath/2007/PartnerControls"/>
    <xsd:element name="pf833b0290ff4874962b06b36875a9eb" ma:index="17" nillable="true" ma:taxonomy="true" ma:internalName="pf833b0290ff4874962b06b36875a9eb" ma:taxonomyFieldName="Document_x0020_Type" ma:displayName="Document Type" ma:default="" ma:fieldId="{9f833b02-90ff-4874-962b-06b36875a9eb}" ma:sspId="73f51738-d318-4883-9d64-4f0bd0ccc55e" ma:termSetId="c3910003-04ad-4f11-ac73-8b387f826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8f8be43c123445fa2ec041183b0cdd2" ma:index="20" nillable="true" ma:taxonomy="true" ma:internalName="n8f8be43c123445fa2ec041183b0cdd2" ma:taxonomyFieldName="Subject_x0028_s_x0029_" ma:displayName="Subject(s)" ma:default="" ma:fieldId="{78f8be43-c123-445f-a2ec-041183b0cdd2}" ma:sspId="73f51738-d318-4883-9d64-4f0bd0ccc55e" ma:termSetId="488f4179-a003-4c99-94c6-da35f7899f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14f48c-2e25-47b1-a2e6-196d458ab281}" ma:internalName="TaxCatchAll" ma:showField="CatchAllData" ma:web="465feb12-110f-44fe-ba9a-ad0fd38a15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8184e-86ea-4817-a7e6-1f697f1c90c0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DAA3A5-196F-4752-925A-D1C344447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4865A5-A4A8-4816-94B2-4C8B4995F848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4F414E59-2283-48EB-8850-E9587DB3A232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008184e-86ea-4817-a7e6-1f697f1c90c0"/>
    <ds:schemaRef ds:uri="ca283e0b-db31-4043-a2ef-b80661bf084a"/>
    <ds:schemaRef ds:uri="4f414e59-2283-48eb-8850-e9587db3a232"/>
  </ds:schemaRefs>
</ds:datastoreItem>
</file>

<file path=customXml/itemProps3.xml><?xml version="1.0" encoding="utf-8"?>
<ds:datastoreItem xmlns:ds="http://schemas.openxmlformats.org/officeDocument/2006/customXml" ds:itemID="{0128CC7A-1DBC-40A8-AE8E-248C5EB03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414E59-2283-48EB-8850-E9587DB3A232"/>
    <ds:schemaRef ds:uri="4f414e59-2283-48eb-8850-e9587db3a232"/>
    <ds:schemaRef ds:uri="ca283e0b-db31-4043-a2ef-b80661bf084a"/>
    <ds:schemaRef ds:uri="7008184e-86ea-4817-a7e6-1f697f1c9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899</Words>
  <Application>Microsoft Office PowerPoint</Application>
  <PresentationFormat>Экран (16:9)</PresentationFormat>
  <Paragraphs>191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Надежда. Что дал проект?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Elrington</dc:creator>
  <cp:lastModifiedBy>Пользователь Windows</cp:lastModifiedBy>
  <cp:revision>269</cp:revision>
  <cp:lastPrinted>2019-01-17T22:12:16Z</cp:lastPrinted>
  <dcterms:created xsi:type="dcterms:W3CDTF">2016-08-29T15:36:18Z</dcterms:created>
  <dcterms:modified xsi:type="dcterms:W3CDTF">2019-09-11T08:51:22Z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0x010100BD1F76B583C6884DBCC1A6A3DE9F69B4</vt:lpwstr>
  </property>
  <property fmtid="{D5CDD505-2E9C-101B-9397-08002B2CF9AE}" pid="3" name="Subject(s)">
    <vt:lpwstr/>
  </property>
  <property fmtid="{D5CDD505-2E9C-101B-9397-08002B2CF9AE}" pid="4" name="Document Type">
    <vt:lpwstr/>
  </property>
</Properties>
</file>