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handoutMasterIdLst>
    <p:handoutMasterId r:id="rId25"/>
  </p:handoutMasterIdLst>
  <p:sldIdLst>
    <p:sldId id="314" r:id="rId2"/>
    <p:sldId id="315" r:id="rId3"/>
    <p:sldId id="316" r:id="rId4"/>
    <p:sldId id="308" r:id="rId5"/>
    <p:sldId id="317" r:id="rId6"/>
    <p:sldId id="318" r:id="rId7"/>
    <p:sldId id="319" r:id="rId8"/>
    <p:sldId id="326" r:id="rId9"/>
    <p:sldId id="328" r:id="rId10"/>
    <p:sldId id="329" r:id="rId11"/>
    <p:sldId id="330" r:id="rId12"/>
    <p:sldId id="331" r:id="rId13"/>
    <p:sldId id="333" r:id="rId14"/>
    <p:sldId id="334" r:id="rId15"/>
    <p:sldId id="335" r:id="rId16"/>
    <p:sldId id="336" r:id="rId17"/>
    <p:sldId id="324" r:id="rId18"/>
    <p:sldId id="337" r:id="rId19"/>
    <p:sldId id="325" r:id="rId20"/>
    <p:sldId id="341" r:id="rId21"/>
    <p:sldId id="338" r:id="rId22"/>
    <p:sldId id="340" r:id="rId23"/>
    <p:sldId id="30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0E4"/>
    <a:srgbClr val="75DBFF"/>
    <a:srgbClr val="322569"/>
    <a:srgbClr val="10547E"/>
    <a:srgbClr val="6A4E24"/>
    <a:srgbClr val="18762A"/>
    <a:srgbClr val="66FF33"/>
    <a:srgbClr val="FF3399"/>
    <a:srgbClr val="FF3300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85" autoAdjust="0"/>
    <p:restoredTop sz="94654" autoAdjust="0"/>
  </p:normalViewPr>
  <p:slideViewPr>
    <p:cSldViewPr>
      <p:cViewPr varScale="1">
        <p:scale>
          <a:sx n="74" d="100"/>
          <a:sy n="74" d="100"/>
        </p:scale>
        <p:origin x="-10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4521E7-A8A4-4888-892A-1CEE90AC2B7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BDC03A-6ED4-4C36-99C8-31C7152F886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rPr>
            <a:t>2005 – 2017 учебные годы</a:t>
          </a:r>
          <a:endParaRPr lang="ru-RU" sz="18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7030A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A6D3674-7499-4CF0-9827-467C2AC79329}" type="parTrans" cxnId="{072894D3-0A5E-40D1-B012-078A4AFF1DF6}">
      <dgm:prSet/>
      <dgm:spPr/>
      <dgm:t>
        <a:bodyPr/>
        <a:lstStyle/>
        <a:p>
          <a:endParaRPr lang="ru-RU"/>
        </a:p>
      </dgm:t>
    </dgm:pt>
    <dgm:pt modelId="{AB91E219-06B8-4813-936F-912C85857499}" type="sibTrans" cxnId="{072894D3-0A5E-40D1-B012-078A4AFF1DF6}">
      <dgm:prSet/>
      <dgm:spPr/>
      <dgm:t>
        <a:bodyPr/>
        <a:lstStyle/>
        <a:p>
          <a:endParaRPr lang="ru-RU"/>
        </a:p>
      </dgm:t>
    </dgm:pt>
    <dgm:pt modelId="{5315F9D9-D091-4853-9D05-C2CE85ED454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rPr>
            <a:t>194 человека</a:t>
          </a:r>
          <a:endParaRPr lang="ru-RU" sz="18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7030A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949D513-ED22-47EC-B1FE-BF500F78FCAD}" type="parTrans" cxnId="{D2B14546-0E06-45E9-AAC1-63FCED57F001}">
      <dgm:prSet/>
      <dgm:spPr/>
      <dgm:t>
        <a:bodyPr/>
        <a:lstStyle/>
        <a:p>
          <a:endParaRPr lang="ru-RU"/>
        </a:p>
      </dgm:t>
    </dgm:pt>
    <dgm:pt modelId="{354DEB37-40EC-4A6D-B570-F86A0DBE41C1}" type="sibTrans" cxnId="{D2B14546-0E06-45E9-AAC1-63FCED57F001}">
      <dgm:prSet/>
      <dgm:spPr/>
      <dgm:t>
        <a:bodyPr/>
        <a:lstStyle/>
        <a:p>
          <a:endParaRPr lang="ru-RU"/>
        </a:p>
      </dgm:t>
    </dgm:pt>
    <dgm:pt modelId="{73F4EA7B-968D-44A6-AC03-AB7D83913687}" type="pres">
      <dgm:prSet presAssocID="{DD4521E7-A8A4-4888-892A-1CEE90AC2B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7AF1BE-28B8-423E-81B2-CAC2312B2C9D}" type="pres">
      <dgm:prSet presAssocID="{34BDC03A-6ED4-4C36-99C8-31C7152F8868}" presName="node" presStyleLbl="node1" presStyleIdx="0" presStyleCnt="2" custScaleX="45988" custLinFactNeighborX="-388" custLinFactNeighborY="1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819E2C-7267-4B33-8C64-81C29EFDE1EF}" type="pres">
      <dgm:prSet presAssocID="{AB91E219-06B8-4813-936F-912C85857499}" presName="sibTrans" presStyleCnt="0"/>
      <dgm:spPr/>
    </dgm:pt>
    <dgm:pt modelId="{2F94F806-6230-4A3E-A0C4-C641DE5716D8}" type="pres">
      <dgm:prSet presAssocID="{5315F9D9-D091-4853-9D05-C2CE85ED454B}" presName="node" presStyleLbl="node1" presStyleIdx="1" presStyleCnt="2" custScaleX="46332" custScaleY="92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B14546-0E06-45E9-AAC1-63FCED57F001}" srcId="{DD4521E7-A8A4-4888-892A-1CEE90AC2B76}" destId="{5315F9D9-D091-4853-9D05-C2CE85ED454B}" srcOrd="1" destOrd="0" parTransId="{F949D513-ED22-47EC-B1FE-BF500F78FCAD}" sibTransId="{354DEB37-40EC-4A6D-B570-F86A0DBE41C1}"/>
    <dgm:cxn modelId="{DDBE289C-9BCD-4B0E-AA98-0273F03E3BA5}" type="presOf" srcId="{5315F9D9-D091-4853-9D05-C2CE85ED454B}" destId="{2F94F806-6230-4A3E-A0C4-C641DE5716D8}" srcOrd="0" destOrd="0" presId="urn:microsoft.com/office/officeart/2005/8/layout/hList6"/>
    <dgm:cxn modelId="{072894D3-0A5E-40D1-B012-078A4AFF1DF6}" srcId="{DD4521E7-A8A4-4888-892A-1CEE90AC2B76}" destId="{34BDC03A-6ED4-4C36-99C8-31C7152F8868}" srcOrd="0" destOrd="0" parTransId="{5A6D3674-7499-4CF0-9827-467C2AC79329}" sibTransId="{AB91E219-06B8-4813-936F-912C85857499}"/>
    <dgm:cxn modelId="{1C64A8B5-2F6A-49F4-885A-255F06494FAC}" type="presOf" srcId="{DD4521E7-A8A4-4888-892A-1CEE90AC2B76}" destId="{73F4EA7B-968D-44A6-AC03-AB7D83913687}" srcOrd="0" destOrd="0" presId="urn:microsoft.com/office/officeart/2005/8/layout/hList6"/>
    <dgm:cxn modelId="{EFBAB715-EB6F-44C2-98AD-DA107C3AC567}" type="presOf" srcId="{34BDC03A-6ED4-4C36-99C8-31C7152F8868}" destId="{A17AF1BE-28B8-423E-81B2-CAC2312B2C9D}" srcOrd="0" destOrd="0" presId="urn:microsoft.com/office/officeart/2005/8/layout/hList6"/>
    <dgm:cxn modelId="{A569D89F-4ABB-40E2-AE25-7EEF65A9D9CD}" type="presParOf" srcId="{73F4EA7B-968D-44A6-AC03-AB7D83913687}" destId="{A17AF1BE-28B8-423E-81B2-CAC2312B2C9D}" srcOrd="0" destOrd="0" presId="urn:microsoft.com/office/officeart/2005/8/layout/hList6"/>
    <dgm:cxn modelId="{39904782-7382-44B7-A473-620B4337F046}" type="presParOf" srcId="{73F4EA7B-968D-44A6-AC03-AB7D83913687}" destId="{57819E2C-7267-4B33-8C64-81C29EFDE1EF}" srcOrd="1" destOrd="0" presId="urn:microsoft.com/office/officeart/2005/8/layout/hList6"/>
    <dgm:cxn modelId="{2C243E2D-287C-4535-A9FF-2107AEAE2F88}" type="presParOf" srcId="{73F4EA7B-968D-44A6-AC03-AB7D83913687}" destId="{2F94F806-6230-4A3E-A0C4-C641DE5716D8}" srcOrd="2" destOrd="0" presId="urn:microsoft.com/office/officeart/2005/8/layout/h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566CD-5B76-4F53-B382-099B70F1C579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C338-1C93-4B87-A027-2CBC4C1A7F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95275" y="557213"/>
            <a:ext cx="9437688" cy="6632575"/>
            <a:chOff x="-186" y="351"/>
            <a:chExt cx="5945" cy="417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9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Times New Roman" charset="0"/>
                  </a:endParaRPr>
                </a:p>
              </p:txBody>
            </p:sp>
            <p:sp>
              <p:nvSpPr>
                <p:cNvPr id="10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Times New Roman" charset="0"/>
                  </a:endParaRPr>
                </a:p>
              </p:txBody>
            </p:sp>
            <p:sp>
              <p:nvSpPr>
                <p:cNvPr id="11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lang="ru-RU" sz="2400">
                    <a:latin typeface="Times New Roman" charset="0"/>
                  </a:endParaRPr>
                </a:p>
              </p:txBody>
            </p:sp>
            <p:sp>
              <p:nvSpPr>
                <p:cNvPr id="12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lang="ru-RU" sz="2400">
                    <a:latin typeface="Times New Roman" charset="0"/>
                  </a:endParaRPr>
                </a:p>
              </p:txBody>
            </p:sp>
            <p:sp>
              <p:nvSpPr>
                <p:cNvPr id="13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lang="ru-RU" sz="2400">
                    <a:latin typeface="Times New Roman" charset="0"/>
                  </a:endParaRPr>
                </a:p>
              </p:txBody>
            </p: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lang="ru-RU" sz="2400">
                    <a:latin typeface="Times New Roman" charset="0"/>
                  </a:endParaRPr>
                </a:p>
              </p:txBody>
            </p:sp>
            <p:sp>
              <p:nvSpPr>
                <p:cNvPr id="15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Times New Roman" charset="0"/>
                  </a:endParaRPr>
                </a:p>
              </p:txBody>
            </p:sp>
            <p:sp>
              <p:nvSpPr>
                <p:cNvPr id="16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Times New Roman" charset="0"/>
                  </a:endParaRPr>
                </a:p>
              </p:txBody>
            </p:sp>
          </p:grpSp>
          <p:sp>
            <p:nvSpPr>
              <p:cNvPr id="8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Times New Roman" charset="0"/>
                </a:endParaRPr>
              </a:p>
            </p:txBody>
          </p:sp>
        </p:grpSp>
        <p:sp>
          <p:nvSpPr>
            <p:cNvPr id="6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</p:grpSp>
      <p:sp>
        <p:nvSpPr>
          <p:cNvPr id="4111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217613" y="1219200"/>
            <a:ext cx="7772400" cy="1143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2B69B8-69FC-49BC-8CDD-4364D3808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CB487-5192-411D-8EB7-ECDCB66E9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8120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28600"/>
            <a:ext cx="57912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BB1C-6901-481C-AA16-C79B55893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40386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21348-1D95-4311-9B20-15FC53FA7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11BF907-C643-4AEC-BA07-E0CEF3B1C3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6B56-5C85-4806-8143-666F5455C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AC9CA-CEA8-4632-AB9F-937E3625D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7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D741B-96CD-4F52-B9F8-01DD4E4C0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BCE0-0D3C-4950-A1D3-4646DC59B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1498B-622D-4E32-A2C2-47FF9A295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E9DAC-1647-4744-A34E-92B4DC379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43151-3A08-4125-BD7C-08F34463C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B9F9E-A5CD-4337-A480-B981966C1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62000" y="6400800"/>
            <a:ext cx="8380413" cy="455613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2400">
              <a:latin typeface="Times New Roman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latin typeface="Times New Roman" charset="0"/>
              </a:defRPr>
            </a:lvl1pPr>
          </a:lstStyle>
          <a:p>
            <a:pPr>
              <a:defRPr/>
            </a:pPr>
            <a:fld id="{948913C4-0ECA-4489-A090-326E2B66F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0" y="0"/>
            <a:ext cx="1066800" cy="6856413"/>
            <a:chOff x="0" y="0"/>
            <a:chExt cx="672" cy="4319"/>
          </a:xfrm>
        </p:grpSpPr>
        <p:grpSp>
          <p:nvGrpSpPr>
            <p:cNvPr id="2058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3082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5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Times New Roman" charset="0"/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Times New Roman" charset="0"/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ru-RU" sz="2400">
                  <a:latin typeface="Times New Roman" charset="0"/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Times New Roman" charset="0"/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ru-RU" sz="2400">
                  <a:latin typeface="Times New Roman" charset="0"/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ru-RU" sz="2400">
                  <a:latin typeface="Times New Roman" charset="0"/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ru-RU" sz="2400">
                  <a:latin typeface="Times New Roman" charset="0"/>
                </a:endParaRPr>
              </a:p>
            </p:txBody>
          </p:sp>
          <p:sp>
            <p:nvSpPr>
              <p:cNvPr id="3089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Times New Roman" charset="0"/>
                </a:endParaRPr>
              </a:p>
            </p:txBody>
          </p:sp>
        </p:grpSp>
        <p:sp>
          <p:nvSpPr>
            <p:cNvPr id="3090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>
                <a:latin typeface="Times New Roman" charset="0"/>
              </a:endParaRPr>
            </a:p>
          </p:txBody>
        </p:sp>
        <p:sp>
          <p:nvSpPr>
            <p:cNvPr id="3091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</p:grp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762000" y="1474788"/>
            <a:ext cx="8380413" cy="125412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2400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800" r:id="rId13"/>
  </p:sldLayoutIdLst>
  <p:transition spd="slow" advClick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ocuments and Settings\Midnight\Рабочий стол\100_2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14422"/>
            <a:ext cx="6785979" cy="508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480" y="357166"/>
            <a:ext cx="6572296" cy="107157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4000" dirty="0" smtClean="0">
                <a:solidFill>
                  <a:srgbClr val="6A4E24"/>
                </a:solidFill>
              </a:rPr>
              <a:t/>
            </a:r>
            <a:br>
              <a:rPr lang="ru-RU" sz="4000" dirty="0" smtClean="0">
                <a:solidFill>
                  <a:srgbClr val="6A4E24"/>
                </a:solidFill>
              </a:rPr>
            </a:br>
            <a:endParaRPr lang="ru-RU" sz="4000" dirty="0" smtClean="0">
              <a:solidFill>
                <a:srgbClr val="6A4E2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6182" y="5857892"/>
            <a:ext cx="507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dirty="0" smtClean="0">
              <a:solidFill>
                <a:srgbClr val="322569"/>
              </a:solidFill>
            </a:endParaRPr>
          </a:p>
          <a:p>
            <a:pPr algn="r"/>
            <a:r>
              <a:rPr lang="ru-RU" b="1" dirty="0" smtClean="0">
                <a:solidFill>
                  <a:srgbClr val="322569"/>
                </a:solidFill>
              </a:rPr>
              <a:t>Директор Гродненского ГПЛ строителей №1</a:t>
            </a:r>
          </a:p>
          <a:p>
            <a:pPr algn="r"/>
            <a:r>
              <a:rPr lang="ru-RU" b="1" dirty="0" err="1" smtClean="0">
                <a:solidFill>
                  <a:srgbClr val="322569"/>
                </a:solidFill>
              </a:rPr>
              <a:t>Железнякович</a:t>
            </a:r>
            <a:r>
              <a:rPr lang="ru-RU" b="1" dirty="0" smtClean="0">
                <a:solidFill>
                  <a:srgbClr val="322569"/>
                </a:solidFill>
              </a:rPr>
              <a:t> Е.И.</a:t>
            </a:r>
            <a:endParaRPr lang="ru-RU" b="1" dirty="0">
              <a:solidFill>
                <a:srgbClr val="32256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42852"/>
            <a:ext cx="8572528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 работы учреждения образования «Гродненский государственный профессиональный лицей строителей №1»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 профессиональной подготовке проживающих дома-интерната рабочим специальностям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Содержимое 5" descr="логотип прозр.T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472" y="4214818"/>
            <a:ext cx="2214562" cy="1870075"/>
          </a:xfr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323528" y="328531"/>
            <a:ext cx="4464496" cy="6264696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6056" y="328531"/>
            <a:ext cx="3690293" cy="287565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8335" y="3865949"/>
            <a:ext cx="3718014" cy="27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099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Шмыгин\IMG_19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8" t="14580" r="16243" b="6269"/>
          <a:stretch>
            <a:fillRect/>
          </a:stretch>
        </p:blipFill>
        <p:spPr bwMode="auto">
          <a:xfrm>
            <a:off x="4327897" y="2928934"/>
            <a:ext cx="4816103" cy="3707517"/>
          </a:xfrm>
          <a:prstGeom prst="rect">
            <a:avLst/>
          </a:prstGeom>
          <a:noFill/>
          <a:extLst/>
        </p:spPr>
      </p:pic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58" y="142852"/>
            <a:ext cx="4032448" cy="63866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29124" y="142852"/>
            <a:ext cx="4572000" cy="273921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Шмыгин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Виктор,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занял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II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место в номинации «Малярные работы» 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 конкурсе профессионального мастерства «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Worldskils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099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"/>
            <a:ext cx="8286776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Преподаватель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1-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категории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Колонтай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Елена Романовна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5650" name="Picture 2" descr="\\Glavni_48\Фото не поместившиеся на диск Е\2017-2018 учебный год\1 сентября 2017\урезано\DSC_0979.jpg"/>
          <p:cNvPicPr>
            <a:picLocks noChangeAspect="1" noChangeArrowheads="1"/>
          </p:cNvPicPr>
          <p:nvPr/>
        </p:nvPicPr>
        <p:blipFill>
          <a:blip r:embed="rId2"/>
          <a:srcRect l="47485" t="19051" r="13049" b="96"/>
          <a:stretch>
            <a:fillRect/>
          </a:stretch>
        </p:blipFill>
        <p:spPr bwMode="auto">
          <a:xfrm>
            <a:off x="1071538" y="2714620"/>
            <a:ext cx="2928958" cy="397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5651" name="Picture 3" descr="\\Glavni_48\Фото не поместившиеся на диск Е\30,01,2016_ День открытых дверей (мастерклассы)\DSC_0099.JPG"/>
          <p:cNvPicPr>
            <a:picLocks noChangeAspect="1" noChangeArrowheads="1"/>
          </p:cNvPicPr>
          <p:nvPr/>
        </p:nvPicPr>
        <p:blipFill>
          <a:blip r:embed="rId3" cstate="print"/>
          <a:srcRect l="36976" t="3722" r="14954"/>
          <a:stretch>
            <a:fillRect/>
          </a:stretch>
        </p:blipFill>
        <p:spPr bwMode="auto">
          <a:xfrm>
            <a:off x="5857884" y="2643182"/>
            <a:ext cx="3071834" cy="407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D:\ФОТО\неделя отделочников 30.03.16\номер счета 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785794"/>
            <a:ext cx="5036380" cy="3357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194992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Owner\Desktop\Новая папка\кабинеты 0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414337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ФОТО\Фото п о\Изделия\P110037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214313"/>
            <a:ext cx="3929062" cy="307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D:\Каб 48\Новая папка 2\DSC_0361.JPG"/>
          <p:cNvPicPr>
            <a:picLocks noChangeAspect="1" noChangeArrowheads="1"/>
          </p:cNvPicPr>
          <p:nvPr/>
        </p:nvPicPr>
        <p:blipFill>
          <a:blip r:embed="rId4"/>
          <a:srcRect b="9689"/>
          <a:stretch>
            <a:fillRect/>
          </a:stretch>
        </p:blipFill>
        <p:spPr bwMode="auto">
          <a:xfrm>
            <a:off x="357188" y="3500438"/>
            <a:ext cx="40719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D:\Каб 48\Новая папка 2\IMG_47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500438"/>
            <a:ext cx="39655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00166" y="2857496"/>
            <a:ext cx="650767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Учебные кабинеты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Arial Black" pitchFamily="34" charset="0"/>
            </a:endParaRP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285750" y="214313"/>
          <a:ext cx="4143375" cy="3103562"/>
        </p:xfrm>
        <a:graphic>
          <a:graphicData uri="http://schemas.openxmlformats.org/presentationml/2006/ole">
            <p:oleObj spid="_x0000_s156674" name="Слайд" r:id="rId3" imgW="4570530" imgH="3427616" progId="PowerPoint.Slide.12">
              <p:embed/>
            </p:oleObj>
          </a:graphicData>
        </a:graphic>
      </p:graphicFrame>
      <p:pic>
        <p:nvPicPr>
          <p:cNvPr id="10" name="Рисунок 9" descr="C:\Documents and Settings\Owner\Desktop\Новая папка\кабинеты 0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4313"/>
            <a:ext cx="4143375" cy="307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Documents and Settings\Owner\Desktop\Новая папка\кабинеты 02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429000"/>
            <a:ext cx="4119563" cy="321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C:\Documents and Settings\Owner\Desktop\Мастерские\SDC169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3429000"/>
            <a:ext cx="4286250" cy="321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85852" y="2857496"/>
            <a:ext cx="735811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Учебные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мастерские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Arial Black" pitchFamily="34" charset="0"/>
            </a:endParaRPr>
          </a:p>
        </p:txBody>
      </p:sp>
      <p:sp>
        <p:nvSpPr>
          <p:cNvPr id="1433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" name="Рисунок 9" descr="C:\Documents and Settings\Owner\Desktop\Фотки\DSC029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3929062" cy="289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 descr="C:\Documents and Settings\Owner\Desktop\ПО 2013\Производственное обучение (фото)\P11107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357563"/>
            <a:ext cx="4286250" cy="32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Documents and Settings\Owner\Desktop\Мастерские\SDC16935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r="7246" b="14976"/>
          <a:stretch>
            <a:fillRect/>
          </a:stretch>
        </p:blipFill>
        <p:spPr>
          <a:xfrm>
            <a:off x="4643438" y="214313"/>
            <a:ext cx="4143375" cy="29781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Documents and Settings\Owner\Desktop\Мастерские\SDC169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3429000"/>
            <a:ext cx="3998912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85852" y="2857496"/>
            <a:ext cx="735811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Учебные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мастерские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1MSDCF\DSC003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4000500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7" name="Рисунок 6" descr="DSC051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4313"/>
            <a:ext cx="42386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Owner\Desktop\Новая папка\кабинеты 045.jpg"/>
          <p:cNvPicPr/>
          <p:nvPr/>
        </p:nvPicPr>
        <p:blipFill>
          <a:blip r:embed="rId4"/>
          <a:srcRect l="10830"/>
          <a:stretch>
            <a:fillRect/>
          </a:stretch>
        </p:blipFill>
        <p:spPr bwMode="auto">
          <a:xfrm>
            <a:off x="4786313" y="3286125"/>
            <a:ext cx="4000500" cy="321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0517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3286125"/>
            <a:ext cx="4143375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28860" y="2786058"/>
            <a:ext cx="431156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Библиотека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ппс3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928688" y="857250"/>
            <a:ext cx="3786187" cy="298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ппс2.jpg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4786313" y="857250"/>
            <a:ext cx="4038600" cy="295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ппс.jpg"/>
          <p:cNvPicPr>
            <a:picLocks noChangeAspect="1"/>
          </p:cNvPicPr>
          <p:nvPr/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2214563" y="3643313"/>
            <a:ext cx="4637087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7290" y="0"/>
            <a:ext cx="72634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Комплекс для СППС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_АРХИВ\3-фотографии\_2011-2012\Благоустройство\12 09 2011\DSCN09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429125" cy="32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72066" y="142852"/>
            <a:ext cx="328096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Актовый </a:t>
            </a:r>
          </a:p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8722" name="Picture 2" descr="\\Glavni_48\Фото не поместившиеся на диск Е\Материально-техническая база\Акт-зал\DSCF5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714620"/>
            <a:ext cx="4929222" cy="369691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C:\Documents and Settings\Owner\Desktop\фотопрезентации\Для презентации\Изображение 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4967288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8.JPG"/>
          <p:cNvPicPr>
            <a:picLocks noChangeAspect="1"/>
          </p:cNvPicPr>
          <p:nvPr/>
        </p:nvPicPr>
        <p:blipFill>
          <a:blip r:embed="rId3">
            <a:lum bright="10000" contrast="10000"/>
          </a:blip>
          <a:stretch>
            <a:fillRect/>
          </a:stretch>
        </p:blipFill>
        <p:spPr>
          <a:xfrm>
            <a:off x="5572125" y="142875"/>
            <a:ext cx="3335338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3786188" y="2928938"/>
            <a:ext cx="5214937" cy="37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00100" y="142852"/>
            <a:ext cx="349108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Спортзал</a:t>
            </a:r>
          </a:p>
        </p:txBody>
      </p:sp>
      <p:pic>
        <p:nvPicPr>
          <p:cNvPr id="10" name="Рисунок 9" descr="D:\преподаватели\Якимович\Якмович 13 РБ конференция\img\3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071938"/>
            <a:ext cx="3214687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 descr="D:\ФОТО\неделя отделочников 30.03.16\ЭКСКУРСИЯ OIKOS гр 389\20160330_09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286124"/>
            <a:ext cx="3619525" cy="27146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Общее количество выпускников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одержимое 9"/>
          <p:cNvGraphicFramePr>
            <a:graphicFrameLocks/>
          </p:cNvGraphicFramePr>
          <p:nvPr/>
        </p:nvGraphicFramePr>
        <p:xfrm>
          <a:off x="1643042" y="1357298"/>
          <a:ext cx="6143668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6" descr="BD04976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74838" y="6072206"/>
            <a:ext cx="534499" cy="785793"/>
          </a:xfrm>
          <a:prstGeom prst="rect">
            <a:avLst/>
          </a:prstGeom>
          <a:noFill/>
        </p:spPr>
      </p:pic>
      <p:pic>
        <p:nvPicPr>
          <p:cNvPr id="161794" name="Picture 2" descr="\\Glavni_48\Фото не поместившиеся на диск Е\фото мурованка\IMG_0671.JPG"/>
          <p:cNvPicPr>
            <a:picLocks noChangeAspect="1" noChangeArrowheads="1"/>
          </p:cNvPicPr>
          <p:nvPr/>
        </p:nvPicPr>
        <p:blipFill>
          <a:blip r:embed="rId8" cstate="print"/>
          <a:srcRect l="4938" t="11111" r="3704" b="14815"/>
          <a:stretch>
            <a:fillRect/>
          </a:stretch>
        </p:blipFill>
        <p:spPr bwMode="auto">
          <a:xfrm>
            <a:off x="142844" y="3786190"/>
            <a:ext cx="5286412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D:\Каб 48\Новая папка\DSC_0272 (3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1063" y="214313"/>
            <a:ext cx="4191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D:\Каб 48\Новая папка\DSC_0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571875"/>
            <a:ext cx="43148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Фото п о\Изделия\P1100378.JPG"/>
          <p:cNvPicPr/>
          <p:nvPr/>
        </p:nvPicPr>
        <p:blipFill>
          <a:blip r:embed="rId4"/>
          <a:srcRect b="10066"/>
          <a:stretch>
            <a:fillRect/>
          </a:stretch>
        </p:blipFill>
        <p:spPr bwMode="auto">
          <a:xfrm>
            <a:off x="4857750" y="3643313"/>
            <a:ext cx="4073525" cy="278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Содержимое 11" descr="C:\Documents and Settings\Owner\Desktop\Новая папка\кабинеты 009.jpg"/>
          <p:cNvPicPr>
            <a:picLocks noGrp="1"/>
          </p:cNvPicPr>
          <p:nvPr>
            <p:ph idx="1"/>
          </p:nvPr>
        </p:nvPicPr>
        <p:blipFill>
          <a:blip r:embed="rId5"/>
          <a:srcRect l="2951" t="15047"/>
          <a:stretch>
            <a:fillRect/>
          </a:stretch>
        </p:blipFill>
        <p:spPr>
          <a:xfrm>
            <a:off x="285750" y="214313"/>
            <a:ext cx="4214813" cy="2857500"/>
          </a:xfrm>
        </p:spPr>
      </p:pic>
      <p:sp>
        <p:nvSpPr>
          <p:cNvPr id="6" name="Прямоугольник 5"/>
          <p:cNvSpPr/>
          <p:nvPr/>
        </p:nvSpPr>
        <p:spPr>
          <a:xfrm>
            <a:off x="1500166" y="2857496"/>
            <a:ext cx="650767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Учебные кабинеты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Arial Black" pitchFamily="34" charset="0"/>
            </a:endParaRPr>
          </a:p>
        </p:txBody>
      </p:sp>
      <p:sp>
        <p:nvSpPr>
          <p:cNvPr id="2970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42852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Путь к профессии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57698" name="Picture 2" descr="\\Glavni_48\Фото не поместившиеся на диск Е\фото мурованка\С экзамена\DSCF5888.jpg"/>
          <p:cNvPicPr>
            <a:picLocks noChangeAspect="1" noChangeArrowheads="1"/>
          </p:cNvPicPr>
          <p:nvPr/>
        </p:nvPicPr>
        <p:blipFill>
          <a:blip r:embed="rId2" cstate="print"/>
          <a:srcRect l="8824" r="5882" b="28299"/>
          <a:stretch>
            <a:fillRect/>
          </a:stretch>
        </p:blipFill>
        <p:spPr bwMode="auto">
          <a:xfrm>
            <a:off x="328029" y="3857628"/>
            <a:ext cx="441900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7700" name="Picture 4" descr="D:\Документы по сети Полякова\фото\DSC05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400052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7702" name="Picture 6" descr="\\Glavni_48\Фото не поместившиеся на диск Е\фото мурованка\IMG_0666.JPG"/>
          <p:cNvPicPr>
            <a:picLocks noChangeAspect="1" noChangeArrowheads="1"/>
          </p:cNvPicPr>
          <p:nvPr/>
        </p:nvPicPr>
        <p:blipFill>
          <a:blip r:embed="rId4" cstate="print"/>
          <a:srcRect l="30000" t="15000"/>
          <a:stretch>
            <a:fillRect/>
          </a:stretch>
        </p:blipFill>
        <p:spPr bwMode="auto">
          <a:xfrm>
            <a:off x="4929190" y="714356"/>
            <a:ext cx="3929090" cy="318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\\Glavni_48\Фото не поместившиеся на диск Е\фото мурованка\IMG_0671.JPG"/>
          <p:cNvPicPr>
            <a:picLocks noChangeAspect="1" noChangeArrowheads="1"/>
          </p:cNvPicPr>
          <p:nvPr/>
        </p:nvPicPr>
        <p:blipFill>
          <a:blip r:embed="rId5" cstate="print"/>
          <a:srcRect l="22222" t="11111" r="3704" b="14815"/>
          <a:stretch>
            <a:fillRect/>
          </a:stretch>
        </p:blipFill>
        <p:spPr bwMode="auto">
          <a:xfrm>
            <a:off x="4643438" y="3857628"/>
            <a:ext cx="428628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Arial Black" pitchFamily="34" charset="0"/>
            </a:endParaRPr>
          </a:p>
        </p:txBody>
      </p:sp>
      <p:sp>
        <p:nvSpPr>
          <p:cNvPr id="2970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42852"/>
            <a:ext cx="85725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Группа 32 «Штукатур; маляр»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85786" y="1643050"/>
            <a:ext cx="821537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Бурый Александр Иванович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– штукатур – 4 разряд, маляр – 3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err="1" smtClean="0">
                <a:solidFill>
                  <a:srgbClr val="002060"/>
                </a:solidFill>
                <a:latin typeface="Bookman Old Style" pitchFamily="18" charset="0"/>
              </a:rPr>
              <a:t>Габриолович</a:t>
            </a: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 Виктор Иосифович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4 разряд, маляр – 3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err="1" smtClean="0">
                <a:solidFill>
                  <a:srgbClr val="002060"/>
                </a:solidFill>
                <a:latin typeface="Bookman Old Style" pitchFamily="18" charset="0"/>
              </a:rPr>
              <a:t>Кнышейко</a:t>
            </a: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 Дмитрий Александрович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3 разряд, маляр – 3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Крамаренко Владимир Сергеевич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3 разряд, маляр – 3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Лопатин Сергей Иванович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3 разряд, маляр – 3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Милан Александр Петрович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3 разряд, маляр – 2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err="1" smtClean="0">
                <a:solidFill>
                  <a:srgbClr val="002060"/>
                </a:solidFill>
                <a:latin typeface="Bookman Old Style" pitchFamily="18" charset="0"/>
              </a:rPr>
              <a:t>Пашник</a:t>
            </a: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kumimoji="0" lang="ru-RU" b="1" kern="0" dirty="0" err="1" smtClean="0">
                <a:solidFill>
                  <a:srgbClr val="002060"/>
                </a:solidFill>
                <a:latin typeface="Bookman Old Style" pitchFamily="18" charset="0"/>
              </a:rPr>
              <a:t>Чеслав</a:t>
            </a: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kumimoji="0" lang="ru-RU" b="1" kern="0" dirty="0" err="1" smtClean="0">
                <a:solidFill>
                  <a:srgbClr val="002060"/>
                </a:solidFill>
                <a:latin typeface="Bookman Old Style" pitchFamily="18" charset="0"/>
              </a:rPr>
              <a:t>Болеславович</a:t>
            </a: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3 разряд, маляр – 3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err="1" smtClean="0">
                <a:solidFill>
                  <a:srgbClr val="002060"/>
                </a:solidFill>
                <a:latin typeface="Bookman Old Style" pitchFamily="18" charset="0"/>
              </a:rPr>
              <a:t>Севко</a:t>
            </a: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 Иван Валентинович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3 разряд, маляр – 2 разряд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ru-RU" b="1" kern="0" dirty="0" smtClean="0">
                <a:solidFill>
                  <a:srgbClr val="002060"/>
                </a:solidFill>
                <a:latin typeface="Bookman Old Style" pitchFamily="18" charset="0"/>
              </a:rPr>
              <a:t>Шостак Петр Александрович </a:t>
            </a:r>
            <a:r>
              <a:rPr kumimoji="0" lang="ru-RU" sz="1600" b="1" kern="0" dirty="0" smtClean="0">
                <a:solidFill>
                  <a:srgbClr val="002060"/>
                </a:solidFill>
                <a:latin typeface="Bookman Old Style" pitchFamily="18" charset="0"/>
              </a:rPr>
              <a:t>– штукатур – 3 разряд, маляр – 3 разряд</a:t>
            </a:r>
          </a:p>
          <a:p>
            <a:pPr marL="342900" lvl="0" indent="-342900" eaLnBrk="0" hangingPunct="0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kumimoji="0" lang="ru-RU" sz="1400" b="1" i="1" u="sng" kern="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kumimoji="0" lang="ru-RU" sz="1400" b="1" i="1" u="sng" kern="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kumimoji="0" lang="ru-RU" sz="1400" b="1" i="1" u="sng" kern="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kumimoji="0" lang="ru-RU" sz="1400" b="1" i="1" u="sng" kern="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kumimoji="0" lang="ru-RU" sz="1400" b="1" i="1" u="sng" kern="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kumimoji="0" lang="ru-RU" sz="1400" b="1" i="1" u="sng" kern="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•"/>
              <a:tabLst/>
              <a:defRPr/>
            </a:pPr>
            <a:endParaRPr kumimoji="0" lang="ru-RU" sz="1400" b="1" i="1" u="sng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2976" y="1643050"/>
            <a:ext cx="7715304" cy="4857784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Нам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дано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предугадать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Как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наше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слово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отзовётся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Посеять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в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душах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благодать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Увы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всякий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раз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даётся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Но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мы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обязаны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мечтать</a:t>
            </a:r>
            <a:endParaRPr lang="en-US" sz="14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О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дивном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времени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 о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веке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Когда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цветком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прекрасным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стать</a:t>
            </a:r>
            <a:endParaRPr lang="en-US" sz="14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Сумеет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личность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человека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И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мы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обязаны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творить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Презрев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все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тяготы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мирские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Чтоб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истин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светлых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заложить</a:t>
            </a:r>
            <a:endParaRPr lang="en-US" sz="14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Зачатки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в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души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молодые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Чтоб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верный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путь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им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указать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Помочь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в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толпе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раствориться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…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Нам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не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дано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предугадать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Но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мы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обязаны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Bookman Old Style" pitchFamily="18" charset="0"/>
              </a:rPr>
              <a:t>стремиться</a:t>
            </a:r>
            <a:r>
              <a:rPr lang="en-US" sz="1400" b="1" dirty="0">
                <a:solidFill>
                  <a:srgbClr val="002060"/>
                </a:solidFill>
                <a:latin typeface="Bookman Old Style" pitchFamily="18" charset="0"/>
              </a:rPr>
              <a:t>!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ru-RU" sz="1400" b="1" i="1" u="sng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en-US" sz="1400" b="1" i="1" u="sng" dirty="0" err="1" smtClean="0">
                <a:solidFill>
                  <a:srgbClr val="002060"/>
                </a:solidFill>
                <a:latin typeface="Bookman Old Style" pitchFamily="18" charset="0"/>
              </a:rPr>
              <a:t>Наш</a:t>
            </a:r>
            <a:r>
              <a:rPr lang="en-US" sz="1400" b="1" i="1" u="sng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1400" b="1" i="1" u="sng" dirty="0" err="1">
                <a:solidFill>
                  <a:srgbClr val="002060"/>
                </a:solidFill>
                <a:latin typeface="Bookman Old Style" pitchFamily="18" charset="0"/>
              </a:rPr>
              <a:t>адрес</a:t>
            </a:r>
            <a:r>
              <a:rPr lang="en-US" sz="1400" b="1" i="1" u="sng" dirty="0">
                <a:solidFill>
                  <a:srgbClr val="002060"/>
                </a:solidFill>
                <a:latin typeface="Bookman Old Style" pitchFamily="18" charset="0"/>
              </a:rPr>
              <a:t>:</a:t>
            </a:r>
            <a:r>
              <a:rPr lang="en-US" sz="1400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1400" b="1" i="1" dirty="0" smtClean="0">
                <a:latin typeface="Bookman Old Style" pitchFamily="18" charset="0"/>
              </a:rPr>
              <a:t>230010 г. Гродно, </a:t>
            </a:r>
            <a:r>
              <a:rPr lang="ru-RU" sz="1400" b="1" i="1" dirty="0" err="1" smtClean="0">
                <a:latin typeface="Bookman Old Style" pitchFamily="18" charset="0"/>
              </a:rPr>
              <a:t>пр-кт</a:t>
            </a:r>
            <a:r>
              <a:rPr lang="ru-RU" sz="1400" b="1" i="1" dirty="0" smtClean="0">
                <a:latin typeface="Bookman Old Style" pitchFamily="18" charset="0"/>
              </a:rPr>
              <a:t> Я. Купалы, 18</a:t>
            </a:r>
            <a:endParaRPr lang="ru-RU" sz="1400" dirty="0" smtClean="0">
              <a:latin typeface="Bookman Old Style" pitchFamily="18" charset="0"/>
            </a:endParaRPr>
          </a:p>
          <a:p>
            <a:r>
              <a:rPr lang="ru-RU" sz="1400" b="1" i="1" dirty="0" smtClean="0">
                <a:latin typeface="Bookman Old Style" pitchFamily="18" charset="0"/>
              </a:rPr>
              <a:t>                                         тел</a:t>
            </a:r>
            <a:r>
              <a:rPr lang="de-DE" sz="1400" b="1" i="1" dirty="0" smtClean="0">
                <a:latin typeface="Bookman Old Style" pitchFamily="18" charset="0"/>
              </a:rPr>
              <a:t>/</a:t>
            </a:r>
            <a:r>
              <a:rPr lang="ru-RU" sz="1400" b="1" i="1" dirty="0" smtClean="0">
                <a:latin typeface="Bookman Old Style" pitchFamily="18" charset="0"/>
              </a:rPr>
              <a:t>факс</a:t>
            </a:r>
            <a:r>
              <a:rPr lang="de-DE" sz="1400" b="1" i="1" dirty="0" smtClean="0">
                <a:latin typeface="Bookman Old Style" pitchFamily="18" charset="0"/>
              </a:rPr>
              <a:t> 8</a:t>
            </a:r>
            <a:r>
              <a:rPr lang="ru-RU" sz="1400" b="1" i="1" dirty="0" smtClean="0">
                <a:latin typeface="Bookman Old Style" pitchFamily="18" charset="0"/>
              </a:rPr>
              <a:t>(</a:t>
            </a:r>
            <a:r>
              <a:rPr lang="de-DE" sz="1400" b="1" i="1" dirty="0" smtClean="0">
                <a:latin typeface="Bookman Old Style" pitchFamily="18" charset="0"/>
              </a:rPr>
              <a:t>0152</a:t>
            </a:r>
            <a:r>
              <a:rPr lang="ru-RU" sz="1400" b="1" i="1" dirty="0" smtClean="0">
                <a:latin typeface="Bookman Old Style" pitchFamily="18" charset="0"/>
              </a:rPr>
              <a:t>) 31 25 61, 31 25 65</a:t>
            </a:r>
            <a:endParaRPr lang="ru-RU" sz="1400" dirty="0" smtClean="0">
              <a:latin typeface="Bookman Old Style" pitchFamily="18" charset="0"/>
            </a:endParaRPr>
          </a:p>
          <a:p>
            <a:r>
              <a:rPr lang="de-DE" sz="1400" b="1" i="1" dirty="0" smtClean="0">
                <a:latin typeface="Bookman Old Style" pitchFamily="18" charset="0"/>
              </a:rPr>
              <a:t>                                  </a:t>
            </a:r>
            <a:r>
              <a:rPr lang="ru-RU" sz="1400" b="1" i="1" dirty="0" smtClean="0">
                <a:latin typeface="Bookman Old Style" pitchFamily="18" charset="0"/>
              </a:rPr>
              <a:t>       </a:t>
            </a:r>
            <a:r>
              <a:rPr lang="en-US" sz="1400" b="1" i="1" dirty="0" smtClean="0">
                <a:latin typeface="Bookman Old Style" pitchFamily="18" charset="0"/>
              </a:rPr>
              <a:t>Web</a:t>
            </a:r>
            <a:r>
              <a:rPr lang="ru-RU" sz="1400" b="1" i="1" dirty="0" smtClean="0">
                <a:latin typeface="Bookman Old Style" pitchFamily="18" charset="0"/>
              </a:rPr>
              <a:t>-сайт: </a:t>
            </a:r>
            <a:r>
              <a:rPr lang="en-US" sz="1400" b="1" i="1" dirty="0" err="1" smtClean="0">
                <a:latin typeface="Bookman Old Style" pitchFamily="18" charset="0"/>
              </a:rPr>
              <a:t>ggpls</a:t>
            </a:r>
            <a:r>
              <a:rPr lang="ru-RU" sz="1400" b="1" i="1" dirty="0" smtClean="0">
                <a:latin typeface="Bookman Old Style" pitchFamily="18" charset="0"/>
              </a:rPr>
              <a:t>1.</a:t>
            </a:r>
            <a:r>
              <a:rPr lang="en-US" sz="1400" b="1" i="1" dirty="0" err="1" smtClean="0">
                <a:latin typeface="Bookman Old Style" pitchFamily="18" charset="0"/>
              </a:rPr>
              <a:t>grodno</a:t>
            </a:r>
            <a:r>
              <a:rPr lang="ru-RU" sz="1400" b="1" i="1" dirty="0" smtClean="0">
                <a:latin typeface="Bookman Old Style" pitchFamily="18" charset="0"/>
              </a:rPr>
              <a:t>.</a:t>
            </a:r>
            <a:r>
              <a:rPr lang="en-US" sz="1400" b="1" i="1" dirty="0" smtClean="0">
                <a:latin typeface="Bookman Old Style" pitchFamily="18" charset="0"/>
              </a:rPr>
              <a:t>by</a:t>
            </a:r>
            <a:r>
              <a:rPr lang="en-US" sz="1600" dirty="0">
                <a:solidFill>
                  <a:srgbClr val="000000"/>
                </a:solidFill>
                <a:latin typeface="Bookman Old Style" pitchFamily="18" charset="0"/>
              </a:rPr>
              <a:t>	</a:t>
            </a:r>
            <a:endParaRPr lang="ru-RU" sz="1600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48132" name="WordArt 4"/>
          <p:cNvSpPr>
            <a:spLocks noChangeArrowheads="1" noChangeShapeType="1" noTextEdit="1"/>
          </p:cNvSpPr>
          <p:nvPr/>
        </p:nvSpPr>
        <p:spPr bwMode="auto">
          <a:xfrm>
            <a:off x="1142976" y="214290"/>
            <a:ext cx="7743854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Мы готовы к сотрудничеству</a:t>
            </a:r>
          </a:p>
        </p:txBody>
      </p:sp>
      <p:graphicFrame>
        <p:nvGraphicFramePr>
          <p:cNvPr id="48133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5357818" y="2000240"/>
          <a:ext cx="3135336" cy="3937817"/>
        </p:xfrm>
        <a:graphic>
          <a:graphicData uri="http://schemas.openxmlformats.org/presentationml/2006/ole">
            <p:oleObj spid="_x0000_s124930" name="CorelDRAW" r:id="rId3" imgW="4750560" imgH="5964840" progId="">
              <p:embed/>
            </p:oleObj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D:\Документы по сети Полякова\фото\DSC05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28600"/>
            <a:ext cx="8129614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Социальный проект 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«Путь к собственному «Я»»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2821" name="Picture 5" descr="D:\Документы по сети Полякова\фото\DSC05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786214" cy="283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19" name="Picture 3" descr="D:\Документы по сети Полякова\фото\DSC05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00372"/>
            <a:ext cx="273250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2" name="Picture 6" descr="\\Glavni_48\Фото не поместившиеся на диск Е\фото мурованка\С экзамена\DSCF5891.jpg"/>
          <p:cNvPicPr>
            <a:picLocks noChangeAspect="1" noChangeArrowheads="1"/>
          </p:cNvPicPr>
          <p:nvPr/>
        </p:nvPicPr>
        <p:blipFill>
          <a:blip r:embed="rId5" cstate="print"/>
          <a:srcRect r="3572" b="21428"/>
          <a:stretch>
            <a:fillRect/>
          </a:stretch>
        </p:blipFill>
        <p:spPr bwMode="auto">
          <a:xfrm>
            <a:off x="0" y="4143380"/>
            <a:ext cx="4091413" cy="250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3" name="Picture 7" descr="\\Glavni_48\Фото не поместившиеся на диск Е\фото мурованка\IMG_06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214818"/>
            <a:ext cx="3786182" cy="252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772400" cy="121444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Раздел 15 Кодекса РБ об образовании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«Специальное образование»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785926"/>
            <a:ext cx="8067700" cy="4233874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гарантирует реализацию прав учащихся с ОПФР на получение образования с учётом их познавательных возможностей и места жительства</a:t>
            </a:r>
          </a:p>
          <a:p>
            <a:pPr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Раздел 14 Кодекса РБ об образовании </a:t>
            </a:r>
          </a:p>
          <a:p>
            <a:pPr>
              <a:buNone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«Дополнительное образование взрослых»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 регламентирует деятельность учреждения образования по организации дополнительного образования взрослых, направленного на его профессиональное развитие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6" descr="BD04976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5338" y="5643578"/>
            <a:ext cx="680277" cy="10001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8" name="Picture 8" descr="https://sun9-4.userapi.com/c639624/v639624273/48fe4/oTGFprprwg4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8629" t="3270" r="4455"/>
          <a:stretch>
            <a:fillRect/>
          </a:stretch>
        </p:blipFill>
        <p:spPr bwMode="auto">
          <a:xfrm>
            <a:off x="5143504" y="571480"/>
            <a:ext cx="3851440" cy="57150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28600"/>
            <a:ext cx="4786346" cy="62863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spcBef>
                <a:spcPct val="50000"/>
              </a:spcBef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Учебно-программная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документация 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46" name="Picture 6" descr="https://pp.userapi.com/c841130/v841130273/24bed/wq0rtysDbrI.jpg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214282" y="1714488"/>
            <a:ext cx="4929222" cy="37504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3108" y="2500306"/>
            <a:ext cx="5715040" cy="428628"/>
          </a:xfrm>
          <a:prstGeom prst="round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преподаватели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18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08" y="3071810"/>
            <a:ext cx="5715040" cy="428628"/>
          </a:xfrm>
          <a:prstGeom prst="round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мастера </a:t>
            </a:r>
            <a:r>
              <a:rPr lang="ru-RU" b="1" dirty="0" err="1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/о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15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3108" y="3643314"/>
            <a:ext cx="5715040" cy="428628"/>
          </a:xfrm>
          <a:prstGeom prst="round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СППС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3108" y="4214818"/>
            <a:ext cx="5715040" cy="428628"/>
          </a:xfrm>
          <a:prstGeom prst="round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воспитатели 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08" y="4786322"/>
            <a:ext cx="5715040" cy="428628"/>
          </a:xfrm>
          <a:prstGeom prst="round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педагоги доп. образования -</a:t>
            </a:r>
            <a:r>
              <a:rPr lang="ru-RU" dirty="0"/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3108" y="5429264"/>
            <a:ext cx="5715040" cy="428628"/>
          </a:xfrm>
          <a:prstGeom prst="round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другие </a:t>
            </a:r>
            <a:r>
              <a:rPr lang="ru-RU" b="1" dirty="0" err="1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педработники</a:t>
            </a: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428728" y="2571744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428728" y="3143248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428728" y="3714752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428728" y="4286256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428728" y="4857760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428728" y="5500702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43108" y="2000240"/>
            <a:ext cx="5715040" cy="428628"/>
          </a:xfrm>
          <a:prstGeom prst="round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ru-RU" b="1" dirty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администрация - </a:t>
            </a:r>
            <a:r>
              <a:rPr lang="ru-RU" dirty="0" smtClean="0">
                <a:ln w="1905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ru-RU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1500166" y="2071678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7158" y="0"/>
            <a:ext cx="857256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педагогический потенциал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dirty="0" smtClean="0"/>
              <a:t>      Преподаватели              Мастера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643182"/>
            <a:ext cx="2000264" cy="8572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Высшая категория-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00232" y="3714752"/>
            <a:ext cx="2071702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Первая категория - 12</a:t>
            </a:r>
            <a:endParaRPr lang="ru-RU" b="1" spc="50" dirty="0"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70" y="4643446"/>
            <a:ext cx="2000264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Вторая категория- 3</a:t>
            </a:r>
            <a:endParaRPr lang="ru-RU" b="1" spc="50" dirty="0">
              <a:ln w="11430"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428728" y="3000372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428728" y="3857628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428728" y="4857760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86512" y="2714620"/>
            <a:ext cx="2357454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Высшая категория- </a:t>
            </a:r>
            <a:r>
              <a:rPr lang="ru-RU" b="1" dirty="0" smtClean="0"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0</a:t>
            </a:r>
            <a:endParaRPr lang="ru-RU" b="1" dirty="0"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6512" y="3786190"/>
            <a:ext cx="2357454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Первая категория - 6</a:t>
            </a:r>
            <a:endParaRPr lang="ru-RU" b="1" spc="50" dirty="0">
              <a:ln w="11430"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572132" y="4714884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572132" y="3857628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7224" y="142852"/>
            <a:ext cx="800105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Кадры решают все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86512" y="4643446"/>
            <a:ext cx="2357454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Вторая категория- 4</a:t>
            </a:r>
            <a:endParaRPr lang="ru-RU" b="1" spc="50" dirty="0">
              <a:ln w="11430"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572132" y="3000372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71670" y="5572140"/>
            <a:ext cx="2000264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 категории- 1</a:t>
            </a:r>
            <a:endParaRPr lang="ru-RU" b="1" spc="50" dirty="0">
              <a:ln w="11430"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1428728" y="5715016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572132" y="5643578"/>
            <a:ext cx="500066" cy="21431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286512" y="5572140"/>
            <a:ext cx="2357454" cy="714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 категории - 5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8794" y="142852"/>
            <a:ext cx="694945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Опытные педагоги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1073" name="Picture 1" descr="D:\ФОТО\неделя отделочников 30.03.16\номер счета 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071546"/>
            <a:ext cx="375049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2" name="Picture 2" descr="D:\ФОТО\ноябрь 2012 ОПФР\разное 5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876"/>
            <a:ext cx="4025904" cy="301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4" name="Picture 4" descr="http://ggpls1.grodno.by/images/stories/Photo_master_goda_zakr/4.JPG"/>
          <p:cNvPicPr>
            <a:picLocks noChangeAspect="1" noChangeArrowheads="1"/>
          </p:cNvPicPr>
          <p:nvPr/>
        </p:nvPicPr>
        <p:blipFill>
          <a:blip r:embed="rId4"/>
          <a:srcRect t="15190" r="35420" b="12658"/>
          <a:stretch>
            <a:fillRect/>
          </a:stretch>
        </p:blipFill>
        <p:spPr bwMode="auto">
          <a:xfrm>
            <a:off x="1500166" y="1000108"/>
            <a:ext cx="3143272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06" name="Picture 6" descr="http://ggpls1.grodno.by/images/stories/Photo_master_goda_zakr/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876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не поместившиеся на диск Е\2016-2017 учебный год\21.01.2017 день открытых дверей\DSC_04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13592" y="1372171"/>
            <a:ext cx="5837078" cy="4046078"/>
          </a:xfrm>
          <a:prstGeom prst="rect">
            <a:avLst/>
          </a:prstGeom>
          <a:noFill/>
        </p:spPr>
      </p:pic>
      <p:pic>
        <p:nvPicPr>
          <p:cNvPr id="3" name="Picture 4" descr="D:\Фото не поместившиеся на диск Е\2016-2017 учебный год\21.01.2017 день открытых дверей\DSC_0454.JPG"/>
          <p:cNvPicPr/>
          <p:nvPr/>
        </p:nvPicPr>
        <p:blipFill rotWithShape="1">
          <a:blip r:embed="rId3" cstate="print"/>
          <a:srcRect l="20133" t="19738" r="36629" b="12047"/>
          <a:stretch/>
        </p:blipFill>
        <p:spPr bwMode="auto">
          <a:xfrm>
            <a:off x="4643438" y="2071678"/>
            <a:ext cx="4030799" cy="421195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4" y="142852"/>
            <a:ext cx="4572000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Мастер производственного обучения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1-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категории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Нежельченко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Елена Николаевна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4992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ny Handbook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ompany Handboo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1382</TotalTime>
  <Words>463</Words>
  <Application>Microsoft Office PowerPoint</Application>
  <PresentationFormat>Экран (4:3)</PresentationFormat>
  <Paragraphs>91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Company Handbook</vt:lpstr>
      <vt:lpstr>Слайд</vt:lpstr>
      <vt:lpstr>CorelDRAW</vt:lpstr>
      <vt:lpstr>  </vt:lpstr>
      <vt:lpstr>Общее количество выпускников</vt:lpstr>
      <vt:lpstr>Социальный проект  «Путь к собственному «Я»»</vt:lpstr>
      <vt:lpstr>   Раздел 15 Кодекса РБ об образовании  «Специальное образование»         </vt:lpstr>
      <vt:lpstr>  Учебно-программная  документация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Значение  леса в природе и жизни человека</dc:title>
  <dc:creator>user</dc:creator>
  <cp:lastModifiedBy>Director</cp:lastModifiedBy>
  <cp:revision>161</cp:revision>
  <dcterms:created xsi:type="dcterms:W3CDTF">2009-02-24T19:13:46Z</dcterms:created>
  <dcterms:modified xsi:type="dcterms:W3CDTF">2017-10-05T13:39:55Z</dcterms:modified>
</cp:coreProperties>
</file>